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91" r:id="rId7"/>
    <p:sldId id="292"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10" r:id="rId52"/>
    <p:sldId id="315" r:id="rId53"/>
    <p:sldId id="312" r:id="rId54"/>
    <p:sldId id="314" r:id="rId55"/>
    <p:sldId id="311" r:id="rId56"/>
    <p:sldId id="313" r:id="rId57"/>
    <p:sldId id="308" r:id="rId58"/>
    <p:sldId id="307" r:id="rId59"/>
    <p:sldId id="309" r:id="rId6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8000"/>
    <a:srgbClr val="808000"/>
    <a:srgbClr val="DFF1CB"/>
    <a:srgbClr val="B4DE86"/>
    <a:srgbClr val="87EB6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38" autoAdjust="0"/>
    <p:restoredTop sz="94575" autoAdjust="0"/>
  </p:normalViewPr>
  <p:slideViewPr>
    <p:cSldViewPr>
      <p:cViewPr>
        <p:scale>
          <a:sx n="70" d="100"/>
          <a:sy n="70" d="100"/>
        </p:scale>
        <p:origin x="-4728" y="-15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1F89342-7BD2-4F04-966A-1781CC0F40CE}" type="datetimeFigureOut">
              <a:rPr lang="en-GB"/>
              <a:pPr>
                <a:defRPr/>
              </a:pPr>
              <a:t>22/09/2012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7281AAA-6712-4ECC-9D93-8D7247103DCC}"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5159A4-9C51-414D-8336-E11761AE1971}" type="datetimeFigureOut">
              <a:rPr lang="en-GB"/>
              <a:pPr>
                <a:defRPr/>
              </a:pPr>
              <a:t>22/09/2012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3185886-42CD-4FDF-BE0E-DBE91E87DA02}"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B6D5C32-3778-4C16-8BC6-D6BAB5910BE0}" type="datetimeFigureOut">
              <a:rPr lang="en-GB"/>
              <a:pPr>
                <a:defRPr/>
              </a:pPr>
              <a:t>22/09/2012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FBA3502-1F8A-4835-BD91-078C14011A65}"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A4E3D8-32DE-4E6A-AAAA-AE91C295DD7A}" type="datetimeFigureOut">
              <a:rPr lang="en-GB"/>
              <a:pPr>
                <a:defRPr/>
              </a:pPr>
              <a:t>22/09/2012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F978205-0144-445C-B5FC-356288855F63}"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17412FA-00EA-4AB9-BA4F-6F7861137497}" type="datetimeFigureOut">
              <a:rPr lang="en-GB"/>
              <a:pPr>
                <a:defRPr/>
              </a:pPr>
              <a:t>22/09/2012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E679188-1301-4459-83BD-A7A62B9D3848}"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1A1103A-BB48-4484-9EC7-6DE055EE7DF9}" type="datetimeFigureOut">
              <a:rPr lang="en-GB"/>
              <a:pPr>
                <a:defRPr/>
              </a:pPr>
              <a:t>22/09/2012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8AD2D74-D0B2-44DD-AD8D-AD7EE3E2A3BB}"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EA3425A-B602-4A43-A904-69FD40E31D16}" type="datetimeFigureOut">
              <a:rPr lang="en-GB"/>
              <a:pPr>
                <a:defRPr/>
              </a:pPr>
              <a:t>22/09/2012</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97AE03A9-6292-4936-965F-487A825F7B94}"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7E1BE4D-D089-4019-B5C8-76D311E56F04}" type="datetimeFigureOut">
              <a:rPr lang="en-GB"/>
              <a:pPr>
                <a:defRPr/>
              </a:pPr>
              <a:t>22/09/2012</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F5AC7752-012C-464C-99CB-16894142A448}"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8026805-AD70-4C6C-9F5F-872F06266F0C}" type="datetimeFigureOut">
              <a:rPr lang="en-GB"/>
              <a:pPr>
                <a:defRPr/>
              </a:pPr>
              <a:t>22/09/2012</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76389D1-690E-49B8-B8CC-40337C83F84B}"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AD90B9F-E415-453A-9BCB-D09AD717691C}" type="datetimeFigureOut">
              <a:rPr lang="en-GB"/>
              <a:pPr>
                <a:defRPr/>
              </a:pPr>
              <a:t>22/09/2012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163DCE7-74AB-46F6-93F5-A6B96A008B89}"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93E35AA-3690-4D98-A0B1-2C48BEA92F41}" type="datetimeFigureOut">
              <a:rPr lang="en-GB"/>
              <a:pPr>
                <a:defRPr/>
              </a:pPr>
              <a:t>22/09/2012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2BF3803-3545-4A9E-8E26-D6211FF66346}"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CDD24227-7CD2-459D-8B54-7B637FEBED9C}" type="datetimeFigureOut">
              <a:rPr lang="en-GB"/>
              <a:pPr>
                <a:defRPr/>
              </a:pPr>
              <a:t>22/09/2012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6896D751-4F53-4325-895D-72C0D2B546BB}"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313" y="404813"/>
            <a:ext cx="8351837" cy="6119812"/>
          </a:xfrm>
          <a:ln w="130175" cap="sq">
            <a:solidFill>
              <a:srgbClr val="008000"/>
            </a:solidFill>
            <a:prstDash val="dashDot"/>
            <a:bevel/>
          </a:ln>
        </p:spPr>
        <p:txBody>
          <a:bodyPr rtlCol="0">
            <a:normAutofit fontScale="90000"/>
          </a:bodyPr>
          <a:lstStyle/>
          <a:p>
            <a:pPr fontAlgn="auto">
              <a:spcAft>
                <a:spcPts val="0"/>
              </a:spcAft>
              <a:defRPr/>
            </a:pPr>
            <a:r>
              <a:rPr lang="en-GB" b="1" dirty="0" smtClean="0">
                <a:latin typeface="Stencil" pitchFamily="82" charset="0"/>
              </a:rPr>
              <a:t/>
            </a:r>
            <a:br>
              <a:rPr lang="en-GB" b="1" dirty="0" smtClean="0">
                <a:latin typeface="Stencil" pitchFamily="82" charset="0"/>
              </a:rPr>
            </a:br>
            <a:r>
              <a:rPr lang="en-GB" b="1" dirty="0" smtClean="0">
                <a:latin typeface="Stencil" pitchFamily="82" charset="0"/>
              </a:rPr>
              <a:t/>
            </a:r>
            <a:br>
              <a:rPr lang="en-GB" b="1" dirty="0" smtClean="0">
                <a:latin typeface="Stencil" pitchFamily="82" charset="0"/>
              </a:rPr>
            </a:br>
            <a:r>
              <a:rPr lang="en-GB" sz="8000" b="1" dirty="0" smtClean="0">
                <a:solidFill>
                  <a:srgbClr val="FF0000"/>
                </a:solidFill>
                <a:effectLst>
                  <a:outerShdw blurRad="38100" dist="38100" dir="2700000" algn="tl">
                    <a:srgbClr val="000000">
                      <a:alpha val="43137"/>
                    </a:srgbClr>
                  </a:outerShdw>
                </a:effectLst>
                <a:latin typeface="Stencil" pitchFamily="82" charset="0"/>
              </a:rPr>
              <a:t>Weight Loss Boot Camp Extreme</a:t>
            </a:r>
            <a:r>
              <a:rPr lang="en-GB" b="1" dirty="0" smtClean="0">
                <a:latin typeface="Stencil" pitchFamily="82" charset="0"/>
              </a:rPr>
              <a:t/>
            </a:r>
            <a:br>
              <a:rPr lang="en-GB" b="1" dirty="0" smtClean="0">
                <a:latin typeface="Stencil" pitchFamily="82" charset="0"/>
              </a:rPr>
            </a:br>
            <a:r>
              <a:rPr lang="en-US" b="1" dirty="0" smtClean="0"/>
              <a:t> </a:t>
            </a:r>
            <a:r>
              <a:rPr lang="en-GB" b="1" dirty="0" smtClean="0"/>
              <a:t/>
            </a:r>
            <a:br>
              <a:rPr lang="en-GB" b="1" dirty="0" smtClean="0"/>
            </a:br>
            <a:r>
              <a:rPr lang="en-US" b="1" dirty="0" smtClean="0">
                <a:solidFill>
                  <a:schemeClr val="accent3">
                    <a:lumMod val="50000"/>
                  </a:schemeClr>
                </a:solidFill>
                <a:latin typeface="Stencil" pitchFamily="82" charset="0"/>
              </a:rPr>
              <a:t>Dieting is for wimps, </a:t>
            </a:r>
            <a:r>
              <a:rPr lang="en-US" b="1" u="sng" dirty="0" smtClean="0">
                <a:solidFill>
                  <a:schemeClr val="accent3">
                    <a:lumMod val="50000"/>
                  </a:schemeClr>
                </a:solidFill>
                <a:latin typeface="Stencil" pitchFamily="82" charset="0"/>
              </a:rPr>
              <a:t>THIS</a:t>
            </a:r>
            <a:r>
              <a:rPr lang="en-US" b="1" dirty="0" smtClean="0">
                <a:solidFill>
                  <a:schemeClr val="accent3">
                    <a:lumMod val="50000"/>
                  </a:schemeClr>
                </a:solidFill>
                <a:latin typeface="Stencil" pitchFamily="82" charset="0"/>
              </a:rPr>
              <a:t> is how to lose weight </a:t>
            </a:r>
            <a:r>
              <a:rPr lang="en-GB" b="1" i="1" dirty="0" smtClean="0"/>
              <a:t/>
            </a:r>
            <a:br>
              <a:rPr lang="en-GB" b="1" i="1" dirty="0" smtClean="0"/>
            </a:br>
            <a:endParaRPr lang="en-GB" dirty="0" smtClean="0"/>
          </a:p>
        </p:txBody>
      </p:sp>
      <p:pic>
        <p:nvPicPr>
          <p:cNvPr id="2051" name="Picture 6" descr="dirty_boot_prints_clipart.png"/>
          <p:cNvPicPr>
            <a:picLocks noChangeAspect="1"/>
          </p:cNvPicPr>
          <p:nvPr/>
        </p:nvPicPr>
        <p:blipFill>
          <a:blip r:embed="rId2" cstate="print">
            <a:grayscl/>
            <a:biLevel thresh="50000"/>
          </a:blip>
          <a:srcRect/>
          <a:stretch>
            <a:fillRect/>
          </a:stretch>
        </p:blipFill>
        <p:spPr bwMode="auto">
          <a:xfrm rot="-2048389">
            <a:off x="815975" y="2747963"/>
            <a:ext cx="1595438" cy="2243137"/>
          </a:xfrm>
          <a:prstGeom prst="rect">
            <a:avLst/>
          </a:prstGeom>
          <a:noFill/>
          <a:ln w="9525">
            <a:noFill/>
            <a:miter lim="800000"/>
            <a:headEnd/>
            <a:tailEnd/>
          </a:ln>
        </p:spPr>
      </p:pic>
      <p:pic>
        <p:nvPicPr>
          <p:cNvPr id="2052" name="Picture 7" descr="dirty_boot_prints_clipart.png"/>
          <p:cNvPicPr>
            <a:picLocks noChangeAspect="1"/>
          </p:cNvPicPr>
          <p:nvPr/>
        </p:nvPicPr>
        <p:blipFill>
          <a:blip r:embed="rId2" cstate="print">
            <a:grayscl/>
            <a:biLevel thresh="50000"/>
          </a:blip>
          <a:srcRect/>
          <a:stretch>
            <a:fillRect/>
          </a:stretch>
        </p:blipFill>
        <p:spPr bwMode="auto">
          <a:xfrm rot="886377">
            <a:off x="7038975" y="2813050"/>
            <a:ext cx="1435100" cy="20161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1267" name="Picture 2" descr="dirty_boot_prints_clipart.png"/>
          <p:cNvPicPr>
            <a:picLocks noChangeAspect="1"/>
          </p:cNvPicPr>
          <p:nvPr/>
        </p:nvPicPr>
        <p:blipFill>
          <a:blip r:embed="rId2" cstate="print">
            <a:grayscl/>
            <a:biLevel thresh="50000"/>
          </a:blip>
          <a:srcRect/>
          <a:stretch>
            <a:fillRect/>
          </a:stretch>
        </p:blipFill>
        <p:spPr bwMode="auto">
          <a:xfrm rot="1782483">
            <a:off x="771525" y="4672013"/>
            <a:ext cx="1333500" cy="1870075"/>
          </a:xfrm>
          <a:prstGeom prst="rect">
            <a:avLst/>
          </a:prstGeom>
          <a:noFill/>
          <a:ln w="9525">
            <a:noFill/>
            <a:miter lim="800000"/>
            <a:headEnd/>
            <a:tailEnd/>
          </a:ln>
        </p:spPr>
      </p:pic>
      <p:sp>
        <p:nvSpPr>
          <p:cNvPr id="5" name="TextBox 4"/>
          <p:cNvSpPr txBox="1"/>
          <p:nvPr/>
        </p:nvSpPr>
        <p:spPr>
          <a:xfrm>
            <a:off x="323850" y="260350"/>
            <a:ext cx="8496300" cy="6186488"/>
          </a:xfrm>
          <a:prstGeom prst="rect">
            <a:avLst/>
          </a:prstGeom>
          <a:noFill/>
        </p:spPr>
        <p:txBody>
          <a:bodyPr>
            <a:spAutoFit/>
          </a:bodyPr>
          <a:lstStyle/>
          <a:p>
            <a:pPr algn="ctr">
              <a:defRPr/>
            </a:pPr>
            <a:endParaRPr lang="en-ZA" sz="2400" b="1" dirty="0">
              <a:solidFill>
                <a:srgbClr val="FF0000"/>
              </a:solidFill>
              <a:latin typeface="Calibri" pitchFamily="34" charset="0"/>
              <a:cs typeface="Calibri" pitchFamily="34" charset="0"/>
            </a:endParaRPr>
          </a:p>
          <a:p>
            <a:pPr algn="ctr">
              <a:defRPr/>
            </a:pPr>
            <a:r>
              <a:rPr lang="en-ZA" sz="3600" b="1" dirty="0">
                <a:solidFill>
                  <a:srgbClr val="FF0000"/>
                </a:solidFill>
                <a:latin typeface="Calibri" pitchFamily="34" charset="0"/>
                <a:cs typeface="Calibri" pitchFamily="34" charset="0"/>
              </a:rPr>
              <a:t>NO MORE FAILURES!</a:t>
            </a:r>
          </a:p>
          <a:p>
            <a:pPr>
              <a:defRPr/>
            </a:pPr>
            <a:r>
              <a:rPr lang="en-ZA" sz="2400" dirty="0">
                <a:solidFill>
                  <a:schemeClr val="accent3">
                    <a:lumMod val="50000"/>
                  </a:schemeClr>
                </a:solidFill>
                <a:latin typeface="Calibri" pitchFamily="34" charset="0"/>
                <a:cs typeface="Calibri" pitchFamily="34" charset="0"/>
              </a:rPr>
              <a:t>The only thing standing between you &amp; success is </a:t>
            </a:r>
            <a:r>
              <a:rPr lang="en-ZA" sz="2400" b="1" dirty="0">
                <a:solidFill>
                  <a:srgbClr val="FF0000"/>
                </a:solidFill>
                <a:latin typeface="Calibri" pitchFamily="34" charset="0"/>
                <a:cs typeface="Calibri" pitchFamily="34" charset="0"/>
              </a:rPr>
              <a:t>YOU! </a:t>
            </a:r>
            <a:r>
              <a:rPr lang="en-ZA" sz="2400" dirty="0">
                <a:solidFill>
                  <a:schemeClr val="accent3">
                    <a:lumMod val="50000"/>
                  </a:schemeClr>
                </a:solidFill>
                <a:latin typeface="Calibri" pitchFamily="34" charset="0"/>
                <a:cs typeface="Calibri" pitchFamily="34" charset="0"/>
              </a:rPr>
              <a:t>You are in control! Think about the last few times you failed . . . . </a:t>
            </a:r>
          </a:p>
          <a:p>
            <a:pPr>
              <a:defRPr/>
            </a:pPr>
            <a:endParaRPr lang="en-ZA" sz="2400" dirty="0">
              <a:solidFill>
                <a:schemeClr val="accent3">
                  <a:lumMod val="50000"/>
                </a:schemeClr>
              </a:solidFill>
              <a:latin typeface="Calibri" pitchFamily="34" charset="0"/>
              <a:cs typeface="Calibri" pitchFamily="34" charset="0"/>
            </a:endParaRPr>
          </a:p>
          <a:p>
            <a:pPr lvl="1">
              <a:buFont typeface="Wingdings" pitchFamily="2" charset="2"/>
              <a:buChar char="v"/>
              <a:defRPr/>
            </a:pPr>
            <a:r>
              <a:rPr lang="en-ZA" sz="2400" dirty="0">
                <a:solidFill>
                  <a:schemeClr val="accent3">
                    <a:lumMod val="50000"/>
                  </a:schemeClr>
                </a:solidFill>
                <a:latin typeface="Calibri" pitchFamily="34" charset="0"/>
                <a:cs typeface="Calibri" pitchFamily="34" charset="0"/>
              </a:rPr>
              <a:t> 	You stopped going to the slimming club because </a:t>
            </a:r>
            <a:r>
              <a:rPr lang="en-ZA" sz="2400" dirty="0">
                <a:solidFill>
                  <a:schemeClr val="accent3">
                    <a:lumMod val="50000"/>
                  </a:schemeClr>
                </a:solidFill>
                <a:latin typeface="Calibri" pitchFamily="34" charset="0"/>
                <a:cs typeface="Calibri" pitchFamily="34" charset="0"/>
              </a:rPr>
              <a:t>your </a:t>
            </a:r>
            <a:r>
              <a:rPr lang="en-ZA" sz="2400" dirty="0">
                <a:solidFill>
                  <a:schemeClr val="accent3">
                    <a:lumMod val="50000"/>
                  </a:schemeClr>
                </a:solidFill>
                <a:latin typeface="Calibri" pitchFamily="34" charset="0"/>
                <a:cs typeface="Calibri" pitchFamily="34" charset="0"/>
              </a:rPr>
              <a:t>friend stopped going!</a:t>
            </a:r>
          </a:p>
          <a:p>
            <a:pPr lvl="1">
              <a:buFont typeface="Wingdings" pitchFamily="2" charset="2"/>
              <a:buChar char="v"/>
              <a:defRPr/>
            </a:pPr>
            <a:r>
              <a:rPr lang="en-ZA" sz="2400" dirty="0">
                <a:solidFill>
                  <a:schemeClr val="accent3">
                    <a:lumMod val="50000"/>
                  </a:schemeClr>
                </a:solidFill>
                <a:latin typeface="Calibri" pitchFamily="34" charset="0"/>
                <a:cs typeface="Calibri" pitchFamily="34" charset="0"/>
              </a:rPr>
              <a:t> 	The diets got boring, time consuming, etc. </a:t>
            </a:r>
            <a:endParaRPr lang="en-GB" sz="2400" dirty="0">
              <a:solidFill>
                <a:schemeClr val="accent3">
                  <a:lumMod val="50000"/>
                </a:schemeClr>
              </a:solidFill>
              <a:latin typeface="Calibri" pitchFamily="34" charset="0"/>
              <a:cs typeface="Calibri" pitchFamily="34" charset="0"/>
            </a:endParaRPr>
          </a:p>
          <a:p>
            <a:pPr lvl="1">
              <a:buFont typeface="Wingdings" pitchFamily="2" charset="2"/>
              <a:buChar char="v"/>
              <a:defRPr/>
            </a:pPr>
            <a:r>
              <a:rPr lang="en-ZA" sz="2400" dirty="0">
                <a:solidFill>
                  <a:schemeClr val="accent3">
                    <a:lumMod val="50000"/>
                  </a:schemeClr>
                </a:solidFill>
                <a:latin typeface="Calibri" pitchFamily="34" charset="0"/>
                <a:cs typeface="Calibri" pitchFamily="34" charset="0"/>
              </a:rPr>
              <a:t> 	The tablets made you feel sick!</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Always someone else’s fault, right? Well, not this time. You are the one in control and it’s all down to you! Understand also that, 				magazines, websites, brochures, etc. all use 				good looking, skinny models and sometimes 			a few real people who have genuinely lost 				weight. Just accept that you’re never going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2291" name="Picture 2" descr="dirty_boot_prints_clipart.png"/>
          <p:cNvPicPr>
            <a:picLocks noChangeAspect="1"/>
          </p:cNvPicPr>
          <p:nvPr/>
        </p:nvPicPr>
        <p:blipFill>
          <a:blip r:embed="rId2" cstate="print">
            <a:grayscl/>
            <a:biLevel thresh="50000"/>
          </a:blip>
          <a:srcRect/>
          <a:stretch>
            <a:fillRect/>
          </a:stretch>
        </p:blipFill>
        <p:spPr bwMode="auto">
          <a:xfrm rot="-2537097">
            <a:off x="7386638" y="4818063"/>
            <a:ext cx="1309687" cy="1838325"/>
          </a:xfrm>
          <a:prstGeom prst="rect">
            <a:avLst/>
          </a:prstGeom>
          <a:noFill/>
          <a:ln w="9525">
            <a:noFill/>
            <a:miter lim="800000"/>
            <a:headEnd/>
            <a:tailEnd/>
          </a:ln>
        </p:spPr>
      </p:pic>
      <p:sp>
        <p:nvSpPr>
          <p:cNvPr id="4" name="TextBox 3"/>
          <p:cNvSpPr txBox="1"/>
          <p:nvPr/>
        </p:nvSpPr>
        <p:spPr>
          <a:xfrm>
            <a:off x="323850" y="260350"/>
            <a:ext cx="8496300" cy="6002338"/>
          </a:xfrm>
          <a:prstGeom prst="rect">
            <a:avLst/>
          </a:prstGeom>
          <a:noFill/>
        </p:spPr>
        <p:txBody>
          <a:bodyPr>
            <a:spAutoFit/>
          </a:bodyPr>
          <a:lstStyle/>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to look that good, no matter what you do. That is not what losing weight is about and nor is this the idea of the book.</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It’s about living a fulfilled and rewarding life for twenty years more than you </a:t>
            </a:r>
            <a:r>
              <a:rPr lang="en-GB" sz="2400" dirty="0">
                <a:solidFill>
                  <a:schemeClr val="accent3">
                    <a:lumMod val="50000"/>
                  </a:schemeClr>
                </a:solidFill>
                <a:latin typeface="Calibri" pitchFamily="34" charset="0"/>
                <a:cs typeface="Calibri" pitchFamily="34" charset="0"/>
              </a:rPr>
              <a:t>would </a:t>
            </a:r>
            <a:r>
              <a:rPr lang="en-GB" sz="2400" dirty="0">
                <a:solidFill>
                  <a:schemeClr val="accent3">
                    <a:lumMod val="50000"/>
                  </a:schemeClr>
                </a:solidFill>
                <a:latin typeface="Calibri" pitchFamily="34" charset="0"/>
                <a:cs typeface="Calibri" pitchFamily="34" charset="0"/>
              </a:rPr>
              <a:t>otherwise, and becoming comfortable in your own body instead of uncomfortable, dissatisfied, fed-up and depressed. </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Forget about pictures of sprightly, attractive people, dancing lightly on tiptoe that you see on every slimming magazine and website. They're not real. Real life isn't like that.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But here is your chance to start a new chapter in your life and it’s going to be based on gritty determination, realism and </a:t>
            </a:r>
          </a:p>
          <a:p>
            <a:pPr>
              <a:defRPr/>
            </a:pPr>
            <a:r>
              <a:rPr lang="en-GB" sz="2400" dirty="0">
                <a:solidFill>
                  <a:schemeClr val="accent3">
                    <a:lumMod val="50000"/>
                  </a:schemeClr>
                </a:solidFill>
                <a:latin typeface="Calibri" pitchFamily="34" charset="0"/>
                <a:cs typeface="Calibri" pitchFamily="34" charset="0"/>
              </a:rPr>
              <a:t>mature, adult, sensible thinking. </a:t>
            </a: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3315" name="Picture 2" descr="dirty_boot_prints_clipart.png"/>
          <p:cNvPicPr>
            <a:picLocks noChangeAspect="1"/>
          </p:cNvPicPr>
          <p:nvPr/>
        </p:nvPicPr>
        <p:blipFill>
          <a:blip r:embed="rId2" cstate="print">
            <a:grayscl/>
            <a:biLevel thresh="50000"/>
          </a:blip>
          <a:srcRect/>
          <a:stretch>
            <a:fillRect/>
          </a:stretch>
        </p:blipFill>
        <p:spPr bwMode="auto">
          <a:xfrm rot="1782483">
            <a:off x="635000" y="4737100"/>
            <a:ext cx="1360488" cy="1909763"/>
          </a:xfrm>
          <a:prstGeom prst="rect">
            <a:avLst/>
          </a:prstGeom>
          <a:noFill/>
          <a:ln w="9525">
            <a:noFill/>
            <a:miter lim="800000"/>
            <a:headEnd/>
            <a:tailEnd/>
          </a:ln>
        </p:spPr>
      </p:pic>
      <p:sp>
        <p:nvSpPr>
          <p:cNvPr id="4" name="TextBox 3"/>
          <p:cNvSpPr txBox="1"/>
          <p:nvPr/>
        </p:nvSpPr>
        <p:spPr>
          <a:xfrm>
            <a:off x="323850" y="260350"/>
            <a:ext cx="8496300" cy="6278563"/>
          </a:xfrm>
          <a:prstGeom prst="rect">
            <a:avLst/>
          </a:prstGeom>
          <a:noFill/>
        </p:spPr>
        <p:txBody>
          <a:bodyPr>
            <a:spAutoFit/>
          </a:bodyPr>
          <a:lstStyle/>
          <a:p>
            <a:pPr>
              <a:defRPr/>
            </a:pPr>
            <a:endParaRPr lang="en-GB" dirty="0">
              <a:solidFill>
                <a:schemeClr val="accent3">
                  <a:lumMod val="50000"/>
                </a:schemeClr>
              </a:solidFill>
              <a:latin typeface="Calibri" pitchFamily="34" charset="0"/>
              <a:cs typeface="Calibri" pitchFamily="34" charset="0"/>
            </a:endParaRPr>
          </a:p>
          <a:p>
            <a:pPr>
              <a:defRPr/>
            </a:pPr>
            <a:r>
              <a:rPr lang="en-GB" dirty="0">
                <a:solidFill>
                  <a:schemeClr val="accent3">
                    <a:lumMod val="50000"/>
                  </a:schemeClr>
                </a:solidFill>
                <a:latin typeface="Calibri" pitchFamily="34" charset="0"/>
                <a:cs typeface="Calibri" pitchFamily="34" charset="0"/>
              </a:rPr>
              <a:t> </a:t>
            </a:r>
            <a:r>
              <a:rPr lang="en-ZA" sz="2400" dirty="0">
                <a:solidFill>
                  <a:schemeClr val="accent3">
                    <a:lumMod val="50000"/>
                  </a:schemeClr>
                </a:solidFill>
                <a:latin typeface="Calibri" pitchFamily="34" charset="0"/>
                <a:cs typeface="Calibri" pitchFamily="34" charset="0"/>
              </a:rPr>
              <a:t>Another aspect of the idea of unrealistic expectation is the modern culture of “Instant Gratification.” </a:t>
            </a:r>
            <a:r>
              <a:rPr lang="en-GB" sz="2400" dirty="0">
                <a:solidFill>
                  <a:schemeClr val="accent3">
                    <a:lumMod val="50000"/>
                  </a:schemeClr>
                </a:solidFill>
                <a:latin typeface="Calibri" pitchFamily="34" charset="0"/>
                <a:cs typeface="Calibri" pitchFamily="34" charset="0"/>
              </a:rPr>
              <a:t>Type ‘lose weight’ into Google. Up will come pages and pages of promises. “</a:t>
            </a:r>
            <a:r>
              <a:rPr lang="en-GB" sz="2400" i="1" dirty="0">
                <a:solidFill>
                  <a:schemeClr val="accent3">
                    <a:lumMod val="50000"/>
                  </a:schemeClr>
                </a:solidFill>
                <a:latin typeface="Calibri" pitchFamily="34" charset="0"/>
                <a:cs typeface="Calibri" pitchFamily="34" charset="0"/>
              </a:rPr>
              <a:t>Lose 10 pounds in one week</a:t>
            </a:r>
            <a:r>
              <a:rPr lang="en-GB" sz="2400" dirty="0">
                <a:solidFill>
                  <a:schemeClr val="accent3">
                    <a:lumMod val="50000"/>
                  </a:schemeClr>
                </a:solidFill>
                <a:latin typeface="Calibri" pitchFamily="34" charset="0"/>
                <a:cs typeface="Calibri" pitchFamily="34" charset="0"/>
              </a:rPr>
              <a:t>”, “</a:t>
            </a:r>
            <a:r>
              <a:rPr lang="en-GB" sz="2400" i="1" dirty="0">
                <a:solidFill>
                  <a:schemeClr val="accent3">
                    <a:lumMod val="50000"/>
                  </a:schemeClr>
                </a:solidFill>
                <a:latin typeface="Calibri" pitchFamily="34" charset="0"/>
                <a:cs typeface="Calibri" pitchFamily="34" charset="0"/>
              </a:rPr>
              <a:t>How to Lose 20 lbs. of Fat in 30 Days</a:t>
            </a:r>
            <a:r>
              <a:rPr lang="en-GB" sz="2400" dirty="0">
                <a:solidFill>
                  <a:schemeClr val="accent3">
                    <a:lumMod val="50000"/>
                  </a:schemeClr>
                </a:solidFill>
                <a:latin typeface="Calibri" pitchFamily="34" charset="0"/>
                <a:cs typeface="Calibri" pitchFamily="34" charset="0"/>
              </a:rPr>
              <a:t>”, “</a:t>
            </a:r>
            <a:r>
              <a:rPr lang="en-GB" sz="2400" i="1" dirty="0">
                <a:solidFill>
                  <a:schemeClr val="accent3">
                    <a:lumMod val="50000"/>
                  </a:schemeClr>
                </a:solidFill>
                <a:latin typeface="Calibri" pitchFamily="34" charset="0"/>
                <a:cs typeface="Calibri" pitchFamily="34" charset="0"/>
              </a:rPr>
              <a:t>Lose weight in 12 minutes a day</a:t>
            </a:r>
            <a:r>
              <a:rPr lang="en-GB" sz="2400" dirty="0">
                <a:solidFill>
                  <a:schemeClr val="accent3">
                    <a:lumMod val="50000"/>
                  </a:schemeClr>
                </a:solidFill>
                <a:latin typeface="Calibri" pitchFamily="34" charset="0"/>
                <a:cs typeface="Calibri" pitchFamily="34" charset="0"/>
              </a:rPr>
              <a:t>”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This approach treats losing weight as something that’s separate from the rest of your life. You lead your life, and you do a bit of weight loss on the side. And you get it in 12 minutes a day. With no effort on your part. How the hell is that ever going to work?</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What you’re going to learn here is how to make minor adjustments 			to your normal, everyday life. </a:t>
            </a:r>
            <a:r>
              <a:rPr lang="en-GB" sz="2400" i="1" dirty="0">
                <a:solidFill>
                  <a:schemeClr val="accent3">
                    <a:lumMod val="50000"/>
                  </a:schemeClr>
                </a:solidFill>
                <a:latin typeface="Calibri" pitchFamily="34" charset="0"/>
                <a:cs typeface="Calibri" pitchFamily="34" charset="0"/>
              </a:rPr>
              <a:t>This is a long 				term project</a:t>
            </a:r>
            <a:r>
              <a:rPr lang="en-GB" sz="2400" dirty="0">
                <a:solidFill>
                  <a:schemeClr val="accent3">
                    <a:lumMod val="50000"/>
                  </a:schemeClr>
                </a:solidFill>
                <a:latin typeface="Calibri" pitchFamily="34" charset="0"/>
                <a:cs typeface="Calibri" pitchFamily="34" charset="0"/>
              </a:rPr>
              <a:t>. Don’t start jumping on the 				scales every week to see what’s happened. </a:t>
            </a: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4339" name="Picture 2" descr="dirty_boot_prints_clipart.png"/>
          <p:cNvPicPr>
            <a:picLocks noChangeAspect="1"/>
          </p:cNvPicPr>
          <p:nvPr/>
        </p:nvPicPr>
        <p:blipFill>
          <a:blip r:embed="rId2" cstate="print">
            <a:grayscl/>
            <a:biLevel thresh="50000"/>
          </a:blip>
          <a:srcRect/>
          <a:stretch>
            <a:fillRect/>
          </a:stretch>
        </p:blipFill>
        <p:spPr bwMode="auto">
          <a:xfrm rot="-2832623">
            <a:off x="7431088" y="4903787"/>
            <a:ext cx="1263650" cy="1774825"/>
          </a:xfrm>
          <a:prstGeom prst="rect">
            <a:avLst/>
          </a:prstGeom>
          <a:noFill/>
          <a:ln w="9525">
            <a:noFill/>
            <a:miter lim="800000"/>
            <a:headEnd/>
            <a:tailEnd/>
          </a:ln>
        </p:spPr>
      </p:pic>
      <p:sp>
        <p:nvSpPr>
          <p:cNvPr id="4" name="TextBox 3"/>
          <p:cNvSpPr txBox="1"/>
          <p:nvPr/>
        </p:nvSpPr>
        <p:spPr>
          <a:xfrm>
            <a:off x="323850" y="260350"/>
            <a:ext cx="8496300" cy="6370638"/>
          </a:xfrm>
          <a:prstGeom prst="rect">
            <a:avLst/>
          </a:prstGeom>
          <a:noFill/>
        </p:spPr>
        <p:txBody>
          <a:bodyPr>
            <a:spAutoFit/>
          </a:bodyPr>
          <a:lstStyle/>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Research has shown that some people are predisposed to being fat due to their genes, however, </a:t>
            </a:r>
            <a:r>
              <a:rPr lang="en-GB" sz="2400" dirty="0">
                <a:solidFill>
                  <a:schemeClr val="accent3">
                    <a:lumMod val="50000"/>
                  </a:schemeClr>
                </a:solidFill>
                <a:latin typeface="Calibri" pitchFamily="34" charset="0"/>
                <a:cs typeface="Calibri" pitchFamily="34" charset="0"/>
              </a:rPr>
              <a:t>there remains one ineluctable, incontrovertible fact:</a:t>
            </a:r>
          </a:p>
          <a:p>
            <a:pPr algn="ctr">
              <a:defRPr/>
            </a:pPr>
            <a:r>
              <a:rPr lang="en-GB" sz="2400" b="1" dirty="0">
                <a:solidFill>
                  <a:srgbClr val="FF0000"/>
                </a:solidFill>
                <a:latin typeface="Calibri" pitchFamily="34" charset="0"/>
                <a:cs typeface="Calibri" pitchFamily="34" charset="0"/>
              </a:rPr>
              <a:t>Consume fewer calories than your body needs and you will lose weight!</a:t>
            </a:r>
          </a:p>
          <a:p>
            <a:pPr algn="ctr">
              <a:defRPr/>
            </a:pPr>
            <a:endParaRPr lang="en-ZA" sz="2400" b="1"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I said it was simple. I didn’t say it was easy though. And if you do have genes that predispose you to being overweight then it means you’re going to have to work at your weight loss project just that bit harder OK?</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Of course you need to change. And if you do, a whole new</a:t>
            </a:r>
          </a:p>
          <a:p>
            <a:pPr>
              <a:defRPr/>
            </a:pPr>
            <a:r>
              <a:rPr lang="en-GB" sz="2400" dirty="0">
                <a:solidFill>
                  <a:schemeClr val="accent3">
                    <a:lumMod val="50000"/>
                  </a:schemeClr>
                </a:solidFill>
                <a:latin typeface="Calibri" pitchFamily="34" charset="0"/>
                <a:cs typeface="Calibri" pitchFamily="34" charset="0"/>
              </a:rPr>
              <a:t> life is waiting for you out there.</a:t>
            </a:r>
          </a:p>
          <a:p>
            <a:pPr>
              <a:defRPr/>
            </a:pPr>
            <a:r>
              <a:rPr lang="en-GB" sz="2400" dirty="0">
                <a:solidFill>
                  <a:schemeClr val="accent3">
                    <a:lumMod val="50000"/>
                  </a:schemeClr>
                </a:solidFill>
                <a:latin typeface="Calibri" pitchFamily="34" charset="0"/>
                <a:cs typeface="Calibri" pitchFamily="34" charset="0"/>
              </a:rPr>
              <a:t>But none of it is going to happen unless you get it into your </a:t>
            </a:r>
          </a:p>
          <a:p>
            <a:pPr>
              <a:defRPr/>
            </a:pPr>
            <a:r>
              <a:rPr lang="en-GB" sz="2400" dirty="0">
                <a:solidFill>
                  <a:schemeClr val="accent3">
                    <a:lumMod val="50000"/>
                  </a:schemeClr>
                </a:solidFill>
                <a:latin typeface="Calibri" pitchFamily="34" charset="0"/>
                <a:cs typeface="Calibri" pitchFamily="34" charset="0"/>
              </a:rPr>
              <a:t>head that </a:t>
            </a:r>
            <a:r>
              <a:rPr lang="en-GB" sz="2400" b="1" dirty="0">
                <a:solidFill>
                  <a:srgbClr val="FF0000"/>
                </a:solidFill>
                <a:latin typeface="Calibri" pitchFamily="34" charset="0"/>
                <a:cs typeface="Calibri" pitchFamily="34" charset="0"/>
              </a:rPr>
              <a:t>YOU’RE IN CONTROL </a:t>
            </a:r>
            <a:r>
              <a:rPr lang="en-GB" sz="2400" dirty="0">
                <a:solidFill>
                  <a:schemeClr val="accent3">
                    <a:lumMod val="50000"/>
                  </a:schemeClr>
                </a:solidFill>
                <a:latin typeface="Calibri" pitchFamily="34" charset="0"/>
                <a:cs typeface="Calibri" pitchFamily="34" charset="0"/>
              </a:rPr>
              <a:t>and </a:t>
            </a:r>
            <a:r>
              <a:rPr lang="en-GB" sz="2400" b="1" dirty="0">
                <a:solidFill>
                  <a:srgbClr val="FF0000"/>
                </a:solidFill>
                <a:latin typeface="Calibri" pitchFamily="34" charset="0"/>
                <a:cs typeface="Calibri" pitchFamily="34" charset="0"/>
              </a:rPr>
              <a:t>IT’S ALL DOWN </a:t>
            </a:r>
          </a:p>
          <a:p>
            <a:pPr>
              <a:defRPr/>
            </a:pPr>
            <a:r>
              <a:rPr lang="en-GB" sz="2400" b="1" dirty="0">
                <a:solidFill>
                  <a:srgbClr val="FF0000"/>
                </a:solidFill>
                <a:latin typeface="Calibri" pitchFamily="34" charset="0"/>
                <a:cs typeface="Calibri" pitchFamily="34" charset="0"/>
              </a:rPr>
              <a:t>TO YOU</a:t>
            </a:r>
            <a:r>
              <a:rPr lang="en-GB" sz="2400" dirty="0">
                <a:solidFill>
                  <a:schemeClr val="accent3">
                    <a:lumMod val="50000"/>
                  </a:schemeClr>
                </a:solidFill>
                <a:latin typeface="Calibri" pitchFamily="34" charset="0"/>
                <a:cs typeface="Calibri" pitchFamily="34" charset="0"/>
              </a:rPr>
              <a:t>.</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5363" name="Picture 2" descr="dirty_boot_prints_clipart.png"/>
          <p:cNvPicPr>
            <a:picLocks noChangeAspect="1"/>
          </p:cNvPicPr>
          <p:nvPr/>
        </p:nvPicPr>
        <p:blipFill>
          <a:blip r:embed="rId2" cstate="print">
            <a:grayscl/>
            <a:biLevel thresh="50000"/>
          </a:blip>
          <a:srcRect/>
          <a:stretch>
            <a:fillRect/>
          </a:stretch>
        </p:blipFill>
        <p:spPr bwMode="auto">
          <a:xfrm rot="1782483">
            <a:off x="577850" y="4633913"/>
            <a:ext cx="1414463" cy="1984375"/>
          </a:xfrm>
          <a:prstGeom prst="rect">
            <a:avLst/>
          </a:prstGeom>
          <a:noFill/>
          <a:ln w="9525">
            <a:noFill/>
            <a:miter lim="800000"/>
            <a:headEnd/>
            <a:tailEnd/>
          </a:ln>
        </p:spPr>
      </p:pic>
      <p:sp>
        <p:nvSpPr>
          <p:cNvPr id="4" name="TextBox 3"/>
          <p:cNvSpPr txBox="1"/>
          <p:nvPr/>
        </p:nvSpPr>
        <p:spPr>
          <a:xfrm>
            <a:off x="323850" y="260350"/>
            <a:ext cx="8569325" cy="7478713"/>
          </a:xfrm>
          <a:prstGeom prst="rect">
            <a:avLst/>
          </a:prstGeom>
          <a:noFill/>
        </p:spPr>
        <p:txBody>
          <a:bodyPr>
            <a:spAutoFit/>
          </a:bodyPr>
          <a:lstStyle/>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 To begin, let’s start by you setting yourself a target weight as this is motivating as you get closer and closer to it. </a:t>
            </a:r>
            <a:r>
              <a:rPr lang="en-GB" sz="2400" dirty="0">
                <a:solidFill>
                  <a:schemeClr val="accent3">
                    <a:lumMod val="50000"/>
                  </a:schemeClr>
                </a:solidFill>
                <a:latin typeface="Calibri" pitchFamily="34" charset="0"/>
                <a:cs typeface="Calibri" pitchFamily="34" charset="0"/>
              </a:rPr>
              <a:t>You need to set a weight that, for your height, gives you a Body Mass Index of 25. Your BMI Is not carved in stone and there is room for variation. Calculating your BMI is a way of establishing just how fat you are and the size of the problem you face. </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b="1" dirty="0">
                <a:solidFill>
                  <a:srgbClr val="FF0000"/>
                </a:solidFill>
                <a:latin typeface="Calibri" pitchFamily="34" charset="0"/>
                <a:cs typeface="Calibri" pitchFamily="34" charset="0"/>
              </a:rPr>
              <a:t>Let’s Recap: </a:t>
            </a:r>
            <a:r>
              <a:rPr lang="en-GB" sz="2400" dirty="0">
                <a:solidFill>
                  <a:schemeClr val="accent3">
                    <a:lumMod val="50000"/>
                  </a:schemeClr>
                </a:solidFill>
                <a:latin typeface="Calibri" pitchFamily="34" charset="0"/>
                <a:cs typeface="Calibri" pitchFamily="34" charset="0"/>
              </a:rPr>
              <a:t>You need to be highly motivated to lose weight. It’s not an easy thing to do. Prepare yourself. Think about your expectations. Get yourself motivated by thinking about your current appearance, of all the horrible things that will happen in your life if you don’t do it and all the wonderful things that will 				happen if you do. Don’t run away from your 				problem. This is a great challenge for you and 			you’ll definitely be and feel a better person 				for taking it on and succeeding. </a:t>
            </a:r>
          </a:p>
          <a:p>
            <a:pPr>
              <a:defRPr/>
            </a:pPr>
            <a:endParaRPr lang="en-ZA" sz="2400" b="1" dirty="0">
              <a:solidFill>
                <a:srgbClr val="FF0000"/>
              </a:solidFill>
              <a:latin typeface="Calibri" pitchFamily="34" charset="0"/>
              <a:cs typeface="Calibri" pitchFamily="34" charset="0"/>
            </a:endParaRPr>
          </a:p>
          <a:p>
            <a:pPr>
              <a:defRPr/>
            </a:pPr>
            <a:endParaRPr lang="en-ZA" sz="2400" dirty="0">
              <a:solidFill>
                <a:schemeClr val="accent3">
                  <a:lumMod val="50000"/>
                </a:schemeClr>
              </a:solidFill>
              <a:latin typeface="Calibri" pitchFamily="34" charset="0"/>
              <a:cs typeface="Calibri" pitchFamily="34" charset="0"/>
            </a:endParaRP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6387" name="Picture 2" descr="dirty_boot_prints_clipart.png"/>
          <p:cNvPicPr>
            <a:picLocks noChangeAspect="1"/>
          </p:cNvPicPr>
          <p:nvPr/>
        </p:nvPicPr>
        <p:blipFill>
          <a:blip r:embed="rId2" cstate="print">
            <a:grayscl/>
            <a:biLevel thresh="50000"/>
          </a:blip>
          <a:srcRect/>
          <a:stretch>
            <a:fillRect/>
          </a:stretch>
        </p:blipFill>
        <p:spPr bwMode="auto">
          <a:xfrm rot="-2832623">
            <a:off x="7370763" y="4694237"/>
            <a:ext cx="1308100" cy="1838325"/>
          </a:xfrm>
          <a:prstGeom prst="rect">
            <a:avLst/>
          </a:prstGeom>
          <a:noFill/>
          <a:ln w="9525">
            <a:noFill/>
            <a:miter lim="800000"/>
            <a:headEnd/>
            <a:tailEnd/>
          </a:ln>
        </p:spPr>
      </p:pic>
      <p:sp>
        <p:nvSpPr>
          <p:cNvPr id="4" name="Title 4"/>
          <p:cNvSpPr txBox="1">
            <a:spLocks/>
          </p:cNvSpPr>
          <p:nvPr/>
        </p:nvSpPr>
        <p:spPr>
          <a:xfrm>
            <a:off x="323850" y="260350"/>
            <a:ext cx="8496300" cy="1008063"/>
          </a:xfrm>
          <a:prstGeom prst="rect">
            <a:avLst/>
          </a:prstGeom>
        </p:spPr>
        <p:txBody>
          <a:bodyPr/>
          <a:lstStyle/>
          <a:p>
            <a:pPr algn="ctr" eaLnBrk="0" hangingPunct="0">
              <a:defRPr/>
            </a:pPr>
            <a:endParaRPr lang="en-ZA" sz="2400" b="1" u="sng"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endParaRPr>
          </a:p>
          <a:p>
            <a:pPr algn="ctr" eaLnBrk="0" hangingPunct="0">
              <a:defRPr/>
            </a:pPr>
            <a:r>
              <a:rPr lang="en-ZA" sz="2400" b="1" u="sng"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rPr>
              <a:t>STEP TWO: TIMING YOUR MEALS</a:t>
            </a:r>
            <a:r>
              <a:rPr lang="en-ZA" sz="2400" b="1"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rPr>
              <a:t/>
            </a:r>
            <a:br>
              <a:rPr lang="en-ZA" sz="2400" b="1"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rPr>
            </a:br>
            <a:r>
              <a:rPr lang="en-ZA" sz="2400" b="1"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rPr>
              <a:t/>
            </a:r>
            <a:br>
              <a:rPr lang="en-ZA" sz="2400" b="1"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rPr>
            </a:br>
            <a:r>
              <a:rPr lang="en-ZA" sz="2400" b="1"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rPr>
              <a:t/>
            </a:r>
            <a:br>
              <a:rPr lang="en-ZA" sz="2400" b="1"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rPr>
            </a:br>
            <a:r>
              <a:rPr lang="en-ZA" sz="2400" b="1"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rPr>
              <a:t/>
            </a:r>
            <a:br>
              <a:rPr lang="en-ZA" sz="2400" b="1"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rPr>
            </a:br>
            <a:r>
              <a:rPr lang="en-ZA" sz="2400" b="1" dirty="0">
                <a:solidFill>
                  <a:srgbClr val="FF0000"/>
                </a:solidFill>
                <a:effectLst>
                  <a:outerShdw blurRad="38100" dist="38100" dir="2700000" algn="tl">
                    <a:srgbClr val="000000">
                      <a:alpha val="43137"/>
                    </a:srgbClr>
                  </a:outerShdw>
                </a:effectLst>
                <a:latin typeface="Times New Roman" pitchFamily="18" charset="0"/>
                <a:ea typeface="+mj-ea"/>
                <a:cs typeface="Times New Roman" pitchFamily="18" charset="0"/>
              </a:rPr>
              <a:t/>
            </a:r>
            <a:br>
              <a:rPr lang="en-ZA" sz="2400" b="1" dirty="0">
                <a:solidFill>
                  <a:srgbClr val="FF0000"/>
                </a:solidFill>
                <a:effectLst>
                  <a:outerShdw blurRad="38100" dist="38100" dir="2700000" algn="tl">
                    <a:srgbClr val="000000">
                      <a:alpha val="43137"/>
                    </a:srgbClr>
                  </a:outerShdw>
                </a:effectLst>
                <a:latin typeface="Times New Roman" pitchFamily="18" charset="0"/>
                <a:ea typeface="+mj-ea"/>
                <a:cs typeface="Times New Roman" pitchFamily="18" charset="0"/>
              </a:rPr>
            </a:br>
            <a:endParaRPr lang="en-GB" sz="2800" b="1" dirty="0">
              <a:solidFill>
                <a:srgbClr val="FF0000"/>
              </a:solidFill>
              <a:effectLst>
                <a:outerShdw blurRad="38100" dist="38100" dir="2700000" algn="tl">
                  <a:srgbClr val="000000">
                    <a:alpha val="43137"/>
                  </a:srgbClr>
                </a:outerShdw>
              </a:effectLst>
              <a:latin typeface="Stencil" pitchFamily="82" charset="0"/>
              <a:ea typeface="+mj-ea"/>
              <a:cs typeface="Times New Roman" pitchFamily="18" charset="0"/>
            </a:endParaRPr>
          </a:p>
        </p:txBody>
      </p:sp>
      <p:sp>
        <p:nvSpPr>
          <p:cNvPr id="5" name="TextBox 4"/>
          <p:cNvSpPr txBox="1"/>
          <p:nvPr/>
        </p:nvSpPr>
        <p:spPr>
          <a:xfrm>
            <a:off x="323850" y="1196975"/>
            <a:ext cx="8496300" cy="5327650"/>
          </a:xfrm>
          <a:prstGeom prst="rect">
            <a:avLst/>
          </a:prstGeom>
          <a:noFill/>
        </p:spPr>
        <p:txBody>
          <a:bodyPr>
            <a:spAutoFit/>
          </a:bodyPr>
          <a:lstStyle/>
          <a:p>
            <a:pPr>
              <a:defRPr/>
            </a:pPr>
            <a:r>
              <a:rPr lang="en-GB" sz="2400" dirty="0">
                <a:solidFill>
                  <a:schemeClr val="accent3">
                    <a:lumMod val="50000"/>
                  </a:schemeClr>
                </a:solidFill>
                <a:latin typeface="Calibri" pitchFamily="34" charset="0"/>
                <a:cs typeface="Calibri" pitchFamily="34" charset="0"/>
              </a:rPr>
              <a:t>Study after study has shown that a set schedule of mealtimes is helpful if we’re trying to lose weight. In our 24/7 Western society it’s quite common for people to be eating at any time of the day or night. It’s called grazing. And my guess is that you’re guilty of that too. </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b="1" dirty="0">
                <a:solidFill>
                  <a:srgbClr val="FF0000"/>
                </a:solidFill>
                <a:latin typeface="Calibri" pitchFamily="34" charset="0"/>
                <a:cs typeface="Calibri" pitchFamily="34" charset="0"/>
              </a:rPr>
              <a:t>So your mission is this: </a:t>
            </a:r>
            <a:r>
              <a:rPr lang="en-GB" sz="2400" dirty="0">
                <a:solidFill>
                  <a:schemeClr val="accent3">
                    <a:lumMod val="50000"/>
                  </a:schemeClr>
                </a:solidFill>
                <a:latin typeface="Calibri" pitchFamily="34" charset="0"/>
                <a:cs typeface="Calibri" pitchFamily="34" charset="0"/>
              </a:rPr>
              <a:t>Set three 30 minute periods in the day when you’re allowed to eat. If you’re in a typical 9 to 5 job that means breakfast, lunch and dinner. If you’re a night worker that means breakfast, dinner, midnight snack. If you’re not </a:t>
            </a:r>
          </a:p>
          <a:p>
            <a:pPr>
              <a:defRPr/>
            </a:pPr>
            <a:r>
              <a:rPr lang="en-GB" sz="2400" dirty="0">
                <a:solidFill>
                  <a:schemeClr val="accent3">
                    <a:lumMod val="50000"/>
                  </a:schemeClr>
                </a:solidFill>
                <a:latin typeface="Calibri" pitchFamily="34" charset="0"/>
                <a:cs typeface="Calibri" pitchFamily="34" charset="0"/>
              </a:rPr>
              <a:t>working it means breakfast, lunch and dinner. I don’t care </a:t>
            </a:r>
          </a:p>
          <a:p>
            <a:pPr>
              <a:defRPr/>
            </a:pPr>
            <a:r>
              <a:rPr lang="en-GB" sz="2400" dirty="0">
                <a:solidFill>
                  <a:schemeClr val="accent3">
                    <a:lumMod val="50000"/>
                  </a:schemeClr>
                </a:solidFill>
                <a:latin typeface="Calibri" pitchFamily="34" charset="0"/>
                <a:cs typeface="Calibri" pitchFamily="34" charset="0"/>
              </a:rPr>
              <a:t>what you call these meals or in what order they come but </a:t>
            </a:r>
          </a:p>
          <a:p>
            <a:pPr>
              <a:defRPr/>
            </a:pPr>
            <a:r>
              <a:rPr lang="en-GB" sz="2400" dirty="0">
                <a:solidFill>
                  <a:schemeClr val="accent3">
                    <a:lumMod val="50000"/>
                  </a:schemeClr>
                </a:solidFill>
                <a:latin typeface="Calibri" pitchFamily="34" charset="0"/>
                <a:cs typeface="Calibri" pitchFamily="34" charset="0"/>
              </a:rPr>
              <a:t>the rule is: </a:t>
            </a:r>
            <a:r>
              <a:rPr lang="en-GB" sz="2400" b="1" dirty="0">
                <a:solidFill>
                  <a:srgbClr val="FF0000"/>
                </a:solidFill>
                <a:latin typeface="Calibri" pitchFamily="34" charset="0"/>
                <a:cs typeface="Calibri" pitchFamily="34" charset="0"/>
              </a:rPr>
              <a:t>three mealtimes per day and ABSOLUTELY </a:t>
            </a:r>
          </a:p>
          <a:p>
            <a:pPr>
              <a:defRPr/>
            </a:pPr>
            <a:r>
              <a:rPr lang="en-GB" sz="2400" b="1" dirty="0">
                <a:solidFill>
                  <a:srgbClr val="FF0000"/>
                </a:solidFill>
                <a:latin typeface="Calibri" pitchFamily="34" charset="0"/>
                <a:cs typeface="Calibri" pitchFamily="34" charset="0"/>
              </a:rPr>
              <a:t>NO EATING outside of those times.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7411"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611688"/>
            <a:ext cx="1441450" cy="2022475"/>
          </a:xfrm>
          <a:prstGeom prst="rect">
            <a:avLst/>
          </a:prstGeom>
          <a:noFill/>
          <a:ln w="9525">
            <a:noFill/>
            <a:miter lim="800000"/>
            <a:headEnd/>
            <a:tailEnd/>
          </a:ln>
        </p:spPr>
      </p:pic>
      <p:sp>
        <p:nvSpPr>
          <p:cNvPr id="4" name="TextBox 3"/>
          <p:cNvSpPr txBox="1"/>
          <p:nvPr/>
        </p:nvSpPr>
        <p:spPr>
          <a:xfrm>
            <a:off x="323850" y="260350"/>
            <a:ext cx="8496300" cy="6370638"/>
          </a:xfrm>
          <a:prstGeom prst="rect">
            <a:avLst/>
          </a:prstGeom>
          <a:noFill/>
        </p:spPr>
        <p:txBody>
          <a:bodyPr>
            <a:spAutoFit/>
          </a:bodyPr>
          <a:lstStyle/>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You need to think about how you set up your timings. One of the powerful things about this approach is that it frees you from having to make decisions about whether to eat something or not.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Instead at looking at a piece of cake that somebody’s offered you and wondering if you can eat it now, then deduct the calorie-equivalent from your evening meal, you can just say to yourself </a:t>
            </a:r>
            <a:r>
              <a:rPr lang="en-GB" sz="2400" i="1" dirty="0">
                <a:solidFill>
                  <a:schemeClr val="accent3">
                    <a:lumMod val="50000"/>
                  </a:schemeClr>
                </a:solidFill>
                <a:latin typeface="Calibri" pitchFamily="34" charset="0"/>
                <a:cs typeface="Calibri" pitchFamily="34" charset="0"/>
              </a:rPr>
              <a:t>“I’m not allowed, It’s outside my eating period”.</a:t>
            </a:r>
            <a:r>
              <a:rPr lang="en-GB" sz="2400" dirty="0">
                <a:solidFill>
                  <a:schemeClr val="accent3">
                    <a:lumMod val="50000"/>
                  </a:schemeClr>
                </a:solidFill>
                <a:latin typeface="Calibri" pitchFamily="34" charset="0"/>
                <a:cs typeface="Calibri" pitchFamily="34" charset="0"/>
              </a:rPr>
              <a:t> And that’s an end to it. No discussion, no question. </a:t>
            </a:r>
          </a:p>
          <a:p>
            <a:pPr>
              <a:defRPr/>
            </a:pPr>
            <a:endParaRPr lang="en-GB" sz="2400" b="1" dirty="0">
              <a:solidFill>
                <a:schemeClr val="accent3">
                  <a:lumMod val="50000"/>
                </a:schemeClr>
              </a:solidFill>
              <a:latin typeface="Calibri" pitchFamily="34" charset="0"/>
              <a:cs typeface="Calibri" pitchFamily="34" charset="0"/>
            </a:endParaRPr>
          </a:p>
          <a:p>
            <a:pPr>
              <a:defRPr/>
            </a:pPr>
            <a:r>
              <a:rPr lang="en-GB" sz="2400" b="1" dirty="0">
                <a:solidFill>
                  <a:srgbClr val="FF0000"/>
                </a:solidFill>
                <a:latin typeface="Calibri" pitchFamily="34" charset="0"/>
                <a:cs typeface="Calibri" pitchFamily="34" charset="0"/>
              </a:rPr>
              <a:t>You</a:t>
            </a:r>
            <a:r>
              <a:rPr lang="en-GB" sz="2400" dirty="0">
                <a:solidFill>
                  <a:schemeClr val="accent3">
                    <a:lumMod val="50000"/>
                  </a:schemeClr>
                </a:solidFill>
                <a:latin typeface="Calibri" pitchFamily="34" charset="0"/>
                <a:cs typeface="Calibri" pitchFamily="34" charset="0"/>
              </a:rPr>
              <a:t> have set up your eating periods and the rules are </a:t>
            </a:r>
            <a:r>
              <a:rPr lang="en-GB" sz="2400" b="1" dirty="0">
                <a:solidFill>
                  <a:srgbClr val="FF0000"/>
                </a:solidFill>
                <a:latin typeface="Calibri" pitchFamily="34" charset="0"/>
                <a:cs typeface="Calibri" pitchFamily="34" charset="0"/>
              </a:rPr>
              <a:t>absolutely rigid</a:t>
            </a:r>
            <a:r>
              <a:rPr lang="en-GB" sz="2400" dirty="0">
                <a:solidFill>
                  <a:schemeClr val="accent3">
                    <a:lumMod val="50000"/>
                  </a:schemeClr>
                </a:solidFill>
                <a:latin typeface="Calibri" pitchFamily="34" charset="0"/>
                <a:cs typeface="Calibri" pitchFamily="34" charset="0"/>
              </a:rPr>
              <a:t>. If it’s outside your eating period then you’re not going to eat 				it. (And you’re certainly not going to put it in 			the drawer for later either!). </a:t>
            </a:r>
          </a:p>
          <a:p>
            <a:pPr>
              <a:defRPr/>
            </a:pPr>
            <a:endParaRPr lang="en-GB" sz="2400" dirty="0">
              <a:solidFill>
                <a:schemeClr val="accent3">
                  <a:lumMod val="50000"/>
                </a:schemeClr>
              </a:solidFill>
              <a:latin typeface="Calibri" pitchFamily="34" charset="0"/>
              <a:cs typeface="Calibri" pitchFamily="34" charset="0"/>
            </a:endParaRP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8435" name="Picture 2" descr="dirty_boot_prints_clipart.png"/>
          <p:cNvPicPr>
            <a:picLocks noChangeAspect="1"/>
          </p:cNvPicPr>
          <p:nvPr/>
        </p:nvPicPr>
        <p:blipFill>
          <a:blip r:embed="rId2" cstate="print">
            <a:grayscl/>
            <a:biLevel thresh="50000"/>
          </a:blip>
          <a:srcRect/>
          <a:stretch>
            <a:fillRect/>
          </a:stretch>
        </p:blipFill>
        <p:spPr bwMode="auto">
          <a:xfrm rot="-2832623">
            <a:off x="7216776" y="4659312"/>
            <a:ext cx="1422400" cy="1997075"/>
          </a:xfrm>
          <a:prstGeom prst="rect">
            <a:avLst/>
          </a:prstGeom>
          <a:noFill/>
          <a:ln w="9525">
            <a:noFill/>
            <a:miter lim="800000"/>
            <a:headEnd/>
            <a:tailEnd/>
          </a:ln>
        </p:spPr>
      </p:pic>
      <p:sp>
        <p:nvSpPr>
          <p:cNvPr id="5" name="TextBox 4"/>
          <p:cNvSpPr txBox="1"/>
          <p:nvPr/>
        </p:nvSpPr>
        <p:spPr>
          <a:xfrm>
            <a:off x="323850" y="260350"/>
            <a:ext cx="8496300" cy="6278563"/>
          </a:xfrm>
          <a:prstGeom prst="rect">
            <a:avLst/>
          </a:prstGeom>
          <a:noFill/>
        </p:spPr>
        <p:txBody>
          <a:bodyPr>
            <a:spAutoFit/>
          </a:bodyPr>
          <a:lstStyle/>
          <a:p>
            <a:pPr>
              <a:defRPr/>
            </a:pPr>
            <a:endParaRPr lang="en-GB"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Having three set periods makes it so much easier to keep track of what we </a:t>
            </a:r>
            <a:r>
              <a:rPr lang="en-GB" sz="2400" i="1" dirty="0">
                <a:solidFill>
                  <a:schemeClr val="accent3">
                    <a:lumMod val="50000"/>
                  </a:schemeClr>
                </a:solidFill>
                <a:latin typeface="Calibri" pitchFamily="34" charset="0"/>
                <a:cs typeface="Calibri" pitchFamily="34" charset="0"/>
              </a:rPr>
              <a:t>are</a:t>
            </a:r>
            <a:r>
              <a:rPr lang="en-GB" sz="2400" dirty="0">
                <a:solidFill>
                  <a:schemeClr val="accent3">
                    <a:lumMod val="50000"/>
                  </a:schemeClr>
                </a:solidFill>
                <a:latin typeface="Calibri" pitchFamily="34" charset="0"/>
                <a:cs typeface="Calibri" pitchFamily="34" charset="0"/>
              </a:rPr>
              <a:t> eating. You don’t need to worry about the two, or was it three, chocolates you had with your coffee. No more forgetting about small snacks that you ate that might well add up to several hundred calories over the course of 24 hours. If you’re on a diet but conveniently forget about a few hundred calories every day then you’ll never lose any weight.</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So you need to be hard on yourself and use your meal periods to monitor what you’re consuming at each one. See how this works? Nobody is telling you what to do. </a:t>
            </a:r>
            <a:r>
              <a:rPr lang="en-GB" sz="2400" b="1" dirty="0">
                <a:solidFill>
                  <a:srgbClr val="FF0000"/>
                </a:solidFill>
                <a:latin typeface="Calibri" pitchFamily="34" charset="0"/>
                <a:cs typeface="Calibri" pitchFamily="34" charset="0"/>
              </a:rPr>
              <a:t>YOU</a:t>
            </a:r>
            <a:r>
              <a:rPr lang="en-GB" sz="2400" dirty="0">
                <a:solidFill>
                  <a:schemeClr val="accent3">
                    <a:lumMod val="50000"/>
                  </a:schemeClr>
                </a:solidFill>
                <a:latin typeface="Calibri" pitchFamily="34" charset="0"/>
                <a:cs typeface="Calibri" pitchFamily="34" charset="0"/>
              </a:rPr>
              <a:t> are in control here and if you set up your own rules, you’re going to stick to them, </a:t>
            </a:r>
          </a:p>
          <a:p>
            <a:pPr>
              <a:defRPr/>
            </a:pPr>
            <a:r>
              <a:rPr lang="en-GB" sz="2400" dirty="0">
                <a:solidFill>
                  <a:schemeClr val="accent3">
                    <a:lumMod val="50000"/>
                  </a:schemeClr>
                </a:solidFill>
                <a:latin typeface="Calibri" pitchFamily="34" charset="0"/>
                <a:cs typeface="Calibri" pitchFamily="34" charset="0"/>
              </a:rPr>
              <a:t>otherwise you’re just kidding yourself, right?</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At first this will be a torture as you watch the clock </a:t>
            </a:r>
          </a:p>
          <a:p>
            <a:pPr>
              <a:defRPr/>
            </a:pPr>
            <a:r>
              <a:rPr lang="en-ZA" sz="2400" dirty="0">
                <a:solidFill>
                  <a:schemeClr val="accent3">
                    <a:lumMod val="50000"/>
                  </a:schemeClr>
                </a:solidFill>
                <a:latin typeface="Calibri" pitchFamily="34" charset="0"/>
                <a:cs typeface="Calibri" pitchFamily="34" charset="0"/>
              </a:rPr>
              <a:t>waiting for the next meal period but it gets easier.</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9459" name="Picture 2" descr="dirty_boot_prints_clipart.png"/>
          <p:cNvPicPr>
            <a:picLocks noChangeAspect="1"/>
          </p:cNvPicPr>
          <p:nvPr/>
        </p:nvPicPr>
        <p:blipFill>
          <a:blip r:embed="rId2" cstate="print">
            <a:grayscl/>
            <a:biLevel thresh="50000"/>
          </a:blip>
          <a:srcRect/>
          <a:stretch>
            <a:fillRect/>
          </a:stretch>
        </p:blipFill>
        <p:spPr bwMode="auto">
          <a:xfrm rot="1782483">
            <a:off x="625475" y="4792663"/>
            <a:ext cx="1323975" cy="1858962"/>
          </a:xfrm>
          <a:prstGeom prst="rect">
            <a:avLst/>
          </a:prstGeom>
          <a:noFill/>
          <a:ln w="9525">
            <a:noFill/>
            <a:miter lim="800000"/>
            <a:headEnd/>
            <a:tailEnd/>
          </a:ln>
        </p:spPr>
      </p:pic>
      <p:sp>
        <p:nvSpPr>
          <p:cNvPr id="4" name="TextBox 3"/>
          <p:cNvSpPr txBox="1"/>
          <p:nvPr/>
        </p:nvSpPr>
        <p:spPr>
          <a:xfrm>
            <a:off x="323850" y="260350"/>
            <a:ext cx="8496300" cy="6370638"/>
          </a:xfrm>
          <a:prstGeom prst="rect">
            <a:avLst/>
          </a:prstGeom>
          <a:noFill/>
        </p:spPr>
        <p:txBody>
          <a:bodyPr>
            <a:spAutoFit/>
          </a:bodyPr>
          <a:lstStyle/>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You need to know that this is a long term plan. It will be hard, it will be a struggle. But, if you can get yourself into the right, determined frame of mind, then you will begin to enjoy testing yourself. And you’ll start to understand that you are a much stronger person than you ever thought you were. Other people will notice too, they’ll be impressed by your powerful resolve and things will start to change for you, for the better!</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Now, at this point I want to introduce a somewhat radical idea. It’s one that, most weight loss authorities would advise against. But, this is the </a:t>
            </a:r>
            <a:r>
              <a:rPr lang="en-GB" sz="2400" b="1" dirty="0">
                <a:solidFill>
                  <a:srgbClr val="FF0000"/>
                </a:solidFill>
                <a:latin typeface="Calibri" pitchFamily="34" charset="0"/>
                <a:cs typeface="Calibri" pitchFamily="34" charset="0"/>
              </a:rPr>
              <a:t>WLBCE</a:t>
            </a:r>
            <a:r>
              <a:rPr lang="en-GB" sz="2400" dirty="0">
                <a:solidFill>
                  <a:schemeClr val="accent3">
                    <a:lumMod val="50000"/>
                  </a:schemeClr>
                </a:solidFill>
                <a:latin typeface="Calibri" pitchFamily="34" charset="0"/>
                <a:cs typeface="Calibri" pitchFamily="34" charset="0"/>
              </a:rPr>
              <a:t> and we do things a little differently. Well, now you’re going to get the chance to really put yourself to the test. 			This part of the </a:t>
            </a:r>
            <a:r>
              <a:rPr lang="en-GB" sz="2400" b="1" dirty="0">
                <a:solidFill>
                  <a:srgbClr val="FF0000"/>
                </a:solidFill>
                <a:latin typeface="Calibri" pitchFamily="34" charset="0"/>
                <a:cs typeface="Calibri" pitchFamily="34" charset="0"/>
              </a:rPr>
              <a:t>WLBCE</a:t>
            </a:r>
            <a:r>
              <a:rPr lang="en-GB" sz="2400" dirty="0">
                <a:solidFill>
                  <a:schemeClr val="accent3">
                    <a:lumMod val="50000"/>
                  </a:schemeClr>
                </a:solidFill>
                <a:latin typeface="Calibri" pitchFamily="34" charset="0"/>
                <a:cs typeface="Calibri" pitchFamily="34" charset="0"/>
              </a:rPr>
              <a:t> program is entirely optional 			and, if you don’t think you’re up to it, then you can 			just leave it on the table for now. </a:t>
            </a: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0483" name="Picture 2" descr="dirty_boot_prints_clipart.png"/>
          <p:cNvPicPr>
            <a:picLocks noChangeAspect="1"/>
          </p:cNvPicPr>
          <p:nvPr/>
        </p:nvPicPr>
        <p:blipFill>
          <a:blip r:embed="rId2" cstate="print">
            <a:grayscl/>
            <a:biLevel thresh="50000"/>
          </a:blip>
          <a:srcRect/>
          <a:stretch>
            <a:fillRect/>
          </a:stretch>
        </p:blipFill>
        <p:spPr bwMode="auto">
          <a:xfrm rot="-2832623">
            <a:off x="7068344" y="4488657"/>
            <a:ext cx="1531937" cy="2152650"/>
          </a:xfrm>
          <a:prstGeom prst="rect">
            <a:avLst/>
          </a:prstGeom>
          <a:noFill/>
          <a:ln w="9525">
            <a:noFill/>
            <a:miter lim="800000"/>
            <a:headEnd/>
            <a:tailEnd/>
          </a:ln>
        </p:spPr>
      </p:pic>
      <p:sp>
        <p:nvSpPr>
          <p:cNvPr id="4" name="TextBox 3"/>
          <p:cNvSpPr txBox="1"/>
          <p:nvPr/>
        </p:nvSpPr>
        <p:spPr>
          <a:xfrm>
            <a:off x="323850" y="309563"/>
            <a:ext cx="8496300" cy="6278562"/>
          </a:xfrm>
          <a:prstGeom prst="rect">
            <a:avLst/>
          </a:prstGeom>
          <a:noFill/>
        </p:spPr>
        <p:txBody>
          <a:bodyPr>
            <a:spAutoFit/>
          </a:bodyPr>
          <a:lstStyle/>
          <a:p>
            <a:pPr>
              <a:defRPr/>
            </a:pPr>
            <a:endParaRPr lang="en-GB" dirty="0"/>
          </a:p>
          <a:p>
            <a:pPr>
              <a:defRPr/>
            </a:pPr>
            <a:r>
              <a:rPr lang="en-GB" sz="2400" dirty="0">
                <a:solidFill>
                  <a:schemeClr val="accent3">
                    <a:lumMod val="50000"/>
                  </a:schemeClr>
                </a:solidFill>
                <a:latin typeface="Calibri" pitchFamily="34" charset="0"/>
                <a:cs typeface="Calibri" pitchFamily="34" charset="0"/>
              </a:rPr>
              <a:t>What I’m talking about here is something that people have been doing since the dawn of mankind - mostly for religious purposes and sometimes for political reasons. It’s not easy, but that’s what makes it so attractive to us </a:t>
            </a:r>
            <a:r>
              <a:rPr lang="en-GB" sz="2400" b="1" dirty="0">
                <a:solidFill>
                  <a:srgbClr val="FF0000"/>
                </a:solidFill>
                <a:latin typeface="Calibri" pitchFamily="34" charset="0"/>
                <a:cs typeface="Calibri" pitchFamily="34" charset="0"/>
              </a:rPr>
              <a:t>WLBCE’ers</a:t>
            </a:r>
            <a:r>
              <a:rPr lang="en-GB" sz="2400" dirty="0">
                <a:solidFill>
                  <a:schemeClr val="accent3">
                    <a:lumMod val="50000"/>
                  </a:schemeClr>
                </a:solidFill>
                <a:latin typeface="Calibri" pitchFamily="34" charset="0"/>
                <a:cs typeface="Calibri" pitchFamily="34" charset="0"/>
              </a:rPr>
              <a:t>. What am I talking about? </a:t>
            </a:r>
            <a:r>
              <a:rPr lang="en-GB" sz="2400" b="1" dirty="0">
                <a:solidFill>
                  <a:srgbClr val="FF0000"/>
                </a:solidFill>
                <a:latin typeface="Calibri" pitchFamily="34" charset="0"/>
                <a:cs typeface="Calibri" pitchFamily="34" charset="0"/>
              </a:rPr>
              <a:t>FASTING!</a:t>
            </a:r>
          </a:p>
          <a:p>
            <a:pPr>
              <a:defRPr/>
            </a:pPr>
            <a:endParaRPr lang="en-ZA" sz="2400" b="1" dirty="0">
              <a:solidFill>
                <a:srgbClr val="FF0000"/>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If you want to cut your calorie intake by nearly 15% over the course of a week then you can do it by setting yourself one 24 hour period in each week when you don’t eat anything at all. Say, from 8am Monday to 8am Tuesday. How does that sound? </a:t>
            </a:r>
            <a:r>
              <a:rPr lang="en-GB" sz="2400" b="1" dirty="0">
                <a:solidFill>
                  <a:srgbClr val="FF0000"/>
                </a:solidFill>
                <a:latin typeface="Calibri" pitchFamily="34" charset="0"/>
                <a:cs typeface="Calibri" pitchFamily="34" charset="0"/>
              </a:rPr>
              <a:t>Could you do it?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Think what a sense of accomplishment you’ll feel when </a:t>
            </a:r>
          </a:p>
          <a:p>
            <a:pPr>
              <a:defRPr/>
            </a:pPr>
            <a:r>
              <a:rPr lang="en-GB" sz="2400" dirty="0">
                <a:solidFill>
                  <a:schemeClr val="accent3">
                    <a:lumMod val="50000"/>
                  </a:schemeClr>
                </a:solidFill>
                <a:latin typeface="Calibri" pitchFamily="34" charset="0"/>
                <a:cs typeface="Calibri" pitchFamily="34" charset="0"/>
              </a:rPr>
              <a:t>you’ve gone a whole day without eating. </a:t>
            </a:r>
            <a:r>
              <a:rPr lang="en-GB" sz="2400" b="1" dirty="0">
                <a:solidFill>
                  <a:srgbClr val="FF0000"/>
                </a:solidFill>
                <a:latin typeface="Calibri" pitchFamily="34" charset="0"/>
                <a:cs typeface="Calibri" pitchFamily="34" charset="0"/>
              </a:rPr>
              <a:t>Of course, you </a:t>
            </a:r>
          </a:p>
          <a:p>
            <a:pPr>
              <a:defRPr/>
            </a:pPr>
            <a:r>
              <a:rPr lang="en-GB" sz="2400" b="1" dirty="0">
                <a:solidFill>
                  <a:srgbClr val="FF0000"/>
                </a:solidFill>
                <a:latin typeface="Calibri" pitchFamily="34" charset="0"/>
                <a:cs typeface="Calibri" pitchFamily="34" charset="0"/>
              </a:rPr>
              <a:t>can do it.</a:t>
            </a:r>
            <a:r>
              <a:rPr lang="en-GB" sz="2400" dirty="0">
                <a:solidFill>
                  <a:schemeClr val="accent3">
                    <a:lumMod val="50000"/>
                  </a:schemeClr>
                </a:solidFill>
                <a:latin typeface="Calibri" pitchFamily="34" charset="0"/>
                <a:cs typeface="Calibri" pitchFamily="34" charset="0"/>
              </a:rPr>
              <a:t> You can do anything you set your mind to </a:t>
            </a:r>
          </a:p>
          <a:p>
            <a:pPr>
              <a:defRPr/>
            </a:pPr>
            <a:r>
              <a:rPr lang="en-GB" sz="2400" dirty="0">
                <a:solidFill>
                  <a:schemeClr val="accent3">
                    <a:lumMod val="50000"/>
                  </a:schemeClr>
                </a:solidFill>
                <a:latin typeface="Calibri" pitchFamily="34" charset="0"/>
                <a:cs typeface="Calibri" pitchFamily="34" charset="0"/>
              </a:rPr>
              <a:t>once you developed that inner strength that I’ve been </a:t>
            </a:r>
          </a:p>
          <a:p>
            <a:pPr>
              <a:defRPr/>
            </a:pPr>
            <a:r>
              <a:rPr lang="en-GB" sz="2400" dirty="0">
                <a:solidFill>
                  <a:schemeClr val="accent3">
                    <a:lumMod val="50000"/>
                  </a:schemeClr>
                </a:solidFill>
                <a:latin typeface="Calibri" pitchFamily="34" charset="0"/>
                <a:cs typeface="Calibri" pitchFamily="34" charset="0"/>
              </a:rPr>
              <a:t>talking about.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333375"/>
            <a:ext cx="8424862" cy="6191250"/>
          </a:xfrm>
          <a:ln w="127000" cap="sq">
            <a:solidFill>
              <a:srgbClr val="008000"/>
            </a:solidFill>
            <a:prstDash val="dashDot"/>
            <a:bevel/>
          </a:ln>
        </p:spPr>
        <p:txBody>
          <a:bodyPr rtlCol="0">
            <a:normAutofit/>
          </a:bodyPr>
          <a:lstStyle/>
          <a:p>
            <a:pPr algn="ctr" fontAlgn="auto">
              <a:spcAft>
                <a:spcPts val="0"/>
              </a:spcAft>
              <a:buFont typeface="Arial" charset="0"/>
              <a:buNone/>
              <a:defRPr/>
            </a:pPr>
            <a:r>
              <a:rPr lang="en-ZA" sz="6600" b="1" dirty="0" smtClean="0">
                <a:solidFill>
                  <a:schemeClr val="accent3">
                    <a:lumMod val="50000"/>
                  </a:schemeClr>
                </a:solidFill>
                <a:latin typeface="Stencil" pitchFamily="82" charset="0"/>
                <a:cs typeface="Times New Roman" pitchFamily="18" charset="0"/>
              </a:rPr>
              <a:t>HELLO FATSO!</a:t>
            </a:r>
            <a:endParaRPr lang="en-ZA" b="1" dirty="0" smtClean="0">
              <a:solidFill>
                <a:srgbClr val="008000"/>
              </a:solidFill>
              <a:latin typeface="Stencil" pitchFamily="82" charset="0"/>
              <a:cs typeface="Times New Roman" pitchFamily="18" charset="0"/>
            </a:endParaRPr>
          </a:p>
          <a:p>
            <a:pPr fontAlgn="auto">
              <a:spcBef>
                <a:spcPts val="600"/>
              </a:spcBef>
              <a:spcAft>
                <a:spcPts val="0"/>
              </a:spcAft>
              <a:buFont typeface="Courier New" pitchFamily="49" charset="0"/>
              <a:buChar char="o"/>
              <a:defRPr/>
            </a:pPr>
            <a:r>
              <a:rPr lang="en-GB" sz="2400" dirty="0" smtClean="0">
                <a:solidFill>
                  <a:srgbClr val="FF0000"/>
                </a:solidFill>
                <a:cs typeface="Calibri" pitchFamily="34" charset="0"/>
              </a:rPr>
              <a:t>You’ve heard that plenty of times and you’ve had enough, right?</a:t>
            </a:r>
          </a:p>
          <a:p>
            <a:pPr fontAlgn="auto">
              <a:spcBef>
                <a:spcPts val="600"/>
              </a:spcBef>
              <a:spcAft>
                <a:spcPts val="0"/>
              </a:spcAft>
              <a:buFont typeface="Courier New" pitchFamily="49" charset="0"/>
              <a:buChar char="o"/>
              <a:defRPr/>
            </a:pPr>
            <a:r>
              <a:rPr lang="en-GB" sz="2400" dirty="0" smtClean="0">
                <a:solidFill>
                  <a:schemeClr val="accent3">
                    <a:lumMod val="50000"/>
                  </a:schemeClr>
                </a:solidFill>
                <a:cs typeface="Calibri" pitchFamily="34" charset="0"/>
              </a:rPr>
              <a:t>You’ve tried every diet, read countless books but the weight just stays stuck!</a:t>
            </a:r>
          </a:p>
          <a:p>
            <a:pPr fontAlgn="auto">
              <a:spcBef>
                <a:spcPts val="600"/>
              </a:spcBef>
              <a:spcAft>
                <a:spcPts val="0"/>
              </a:spcAft>
              <a:buFont typeface="Courier New" pitchFamily="49" charset="0"/>
              <a:buChar char="o"/>
              <a:defRPr/>
            </a:pPr>
            <a:r>
              <a:rPr lang="en-ZA" sz="2400" dirty="0" smtClean="0">
                <a:solidFill>
                  <a:srgbClr val="FF0000"/>
                </a:solidFill>
                <a:cs typeface="Calibri" pitchFamily="34" charset="0"/>
              </a:rPr>
              <a:t>So, you’re saying, </a:t>
            </a:r>
            <a:r>
              <a:rPr lang="en-GB" sz="2400" dirty="0" smtClean="0">
                <a:solidFill>
                  <a:srgbClr val="FF0000"/>
                </a:solidFill>
                <a:cs typeface="Calibri" pitchFamily="34" charset="0"/>
              </a:rPr>
              <a:t>this is yet another book on how to lose weight. </a:t>
            </a:r>
          </a:p>
          <a:p>
            <a:pPr fontAlgn="auto">
              <a:spcBef>
                <a:spcPts val="600"/>
              </a:spcBef>
              <a:spcAft>
                <a:spcPts val="0"/>
              </a:spcAft>
              <a:buFont typeface="Courier New" pitchFamily="49" charset="0"/>
              <a:buChar char="o"/>
              <a:defRPr/>
            </a:pPr>
            <a:r>
              <a:rPr lang="en-ZA" sz="2400" dirty="0" smtClean="0">
                <a:solidFill>
                  <a:schemeClr val="accent3">
                    <a:lumMod val="50000"/>
                  </a:schemeClr>
                </a:solidFill>
                <a:cs typeface="Calibri" pitchFamily="34" charset="0"/>
              </a:rPr>
              <a:t>We all know about how difficult it is to lose weight and when we do succeed, it all piles right back on – the Yo-Yo Diet!</a:t>
            </a:r>
          </a:p>
          <a:p>
            <a:pPr fontAlgn="auto">
              <a:spcBef>
                <a:spcPts val="600"/>
              </a:spcBef>
              <a:spcAft>
                <a:spcPts val="0"/>
              </a:spcAft>
              <a:buFont typeface="Courier New" pitchFamily="49" charset="0"/>
              <a:buChar char="o"/>
              <a:defRPr/>
            </a:pPr>
            <a:r>
              <a:rPr lang="en-ZA" sz="2400" dirty="0" smtClean="0">
                <a:solidFill>
                  <a:srgbClr val="FF0000"/>
                </a:solidFill>
                <a:cs typeface="Calibri" pitchFamily="34" charset="0"/>
              </a:rPr>
              <a:t>Depressingly familiar, right? But, the </a:t>
            </a:r>
            <a:r>
              <a:rPr lang="en-ZA" sz="2400" b="1" dirty="0" smtClean="0">
                <a:solidFill>
                  <a:schemeClr val="accent3">
                    <a:lumMod val="50000"/>
                  </a:schemeClr>
                </a:solidFill>
                <a:effectLst>
                  <a:outerShdw blurRad="38100" dist="38100" dir="2700000" algn="tl">
                    <a:srgbClr val="000000">
                      <a:alpha val="43137"/>
                    </a:srgbClr>
                  </a:outerShdw>
                </a:effectLst>
                <a:cs typeface="Calibri" pitchFamily="34" charset="0"/>
              </a:rPr>
              <a:t>Weight Loss Boot Camp Extreme </a:t>
            </a:r>
            <a:r>
              <a:rPr lang="en-ZA" sz="2400" dirty="0" smtClean="0">
                <a:solidFill>
                  <a:srgbClr val="FF0000"/>
                </a:solidFill>
                <a:cs typeface="Calibri" pitchFamily="34" charset="0"/>
              </a:rPr>
              <a:t>is a revelation! It’s about </a:t>
            </a:r>
            <a:r>
              <a:rPr lang="en-ZA" sz="2400" b="1" dirty="0" smtClean="0">
                <a:solidFill>
                  <a:schemeClr val="accent3">
                    <a:lumMod val="50000"/>
                  </a:schemeClr>
                </a:solidFill>
                <a:cs typeface="Calibri" pitchFamily="34" charset="0"/>
              </a:rPr>
              <a:t>HOW</a:t>
            </a:r>
            <a:r>
              <a:rPr lang="en-ZA" sz="2400" dirty="0" smtClean="0">
                <a:solidFill>
                  <a:srgbClr val="008000"/>
                </a:solidFill>
                <a:cs typeface="Calibri" pitchFamily="34" charset="0"/>
              </a:rPr>
              <a:t> </a:t>
            </a:r>
            <a:r>
              <a:rPr lang="en-ZA" sz="2400" dirty="0" smtClean="0">
                <a:solidFill>
                  <a:srgbClr val="FF0000"/>
                </a:solidFill>
                <a:cs typeface="Calibri" pitchFamily="34" charset="0"/>
              </a:rPr>
              <a:t>you eat not, </a:t>
            </a:r>
            <a:r>
              <a:rPr lang="en-ZA" sz="2400" b="1" dirty="0" smtClean="0">
                <a:solidFill>
                  <a:schemeClr val="accent3">
                    <a:lumMod val="50000"/>
                  </a:schemeClr>
                </a:solidFill>
                <a:cs typeface="Calibri" pitchFamily="34" charset="0"/>
              </a:rPr>
              <a:t>WHAT</a:t>
            </a:r>
            <a:r>
              <a:rPr lang="en-ZA" sz="2400" dirty="0" smtClean="0">
                <a:solidFill>
                  <a:schemeClr val="accent3">
                    <a:lumMod val="50000"/>
                  </a:schemeClr>
                </a:solidFill>
                <a:cs typeface="Calibri" pitchFamily="34" charset="0"/>
              </a:rPr>
              <a:t> </a:t>
            </a:r>
            <a:r>
              <a:rPr lang="en-ZA" sz="2400" dirty="0" smtClean="0">
                <a:solidFill>
                  <a:srgbClr val="FF0000"/>
                </a:solidFill>
                <a:cs typeface="Calibri" pitchFamily="34" charset="0"/>
              </a:rPr>
              <a:t>you eat. It’s about your attitude to food &amp; the place food has in your life.</a:t>
            </a:r>
          </a:p>
          <a:p>
            <a:pPr fontAlgn="auto">
              <a:spcBef>
                <a:spcPts val="600"/>
              </a:spcBef>
              <a:spcAft>
                <a:spcPts val="0"/>
              </a:spcAft>
              <a:buFont typeface="Arial" charset="0"/>
              <a:buNone/>
              <a:defRPr/>
            </a:pPr>
            <a:endParaRPr lang="en-GB" sz="2400" dirty="0" smtClean="0">
              <a:solidFill>
                <a:schemeClr val="accent3">
                  <a:lumMod val="50000"/>
                </a:schemeClr>
              </a:solidFill>
              <a:latin typeface="Times New Roman" pitchFamily="18" charset="0"/>
              <a:cs typeface="Times New Roman" pitchFamily="18" charset="0"/>
            </a:endParaRPr>
          </a:p>
          <a:p>
            <a:pPr fontAlgn="auto">
              <a:spcAft>
                <a:spcPts val="0"/>
              </a:spcAft>
              <a:buFont typeface="Arial" pitchFamily="34" charset="0"/>
              <a:buNone/>
              <a:defRPr/>
            </a:pPr>
            <a:endParaRPr lang="en-GB"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1507" name="Picture 2" descr="dirty_boot_prints_clipart.png"/>
          <p:cNvPicPr>
            <a:picLocks noChangeAspect="1"/>
          </p:cNvPicPr>
          <p:nvPr/>
        </p:nvPicPr>
        <p:blipFill>
          <a:blip r:embed="rId2" cstate="print">
            <a:grayscl/>
            <a:biLevel thresh="50000"/>
          </a:blip>
          <a:srcRect/>
          <a:stretch>
            <a:fillRect/>
          </a:stretch>
        </p:blipFill>
        <p:spPr bwMode="auto">
          <a:xfrm rot="1782483">
            <a:off x="577850" y="4800600"/>
            <a:ext cx="1414463" cy="1984375"/>
          </a:xfrm>
          <a:prstGeom prst="rect">
            <a:avLst/>
          </a:prstGeom>
          <a:noFill/>
          <a:ln w="9525">
            <a:noFill/>
            <a:miter lim="800000"/>
            <a:headEnd/>
            <a:tailEnd/>
          </a:ln>
        </p:spPr>
      </p:pic>
      <p:sp>
        <p:nvSpPr>
          <p:cNvPr id="4" name="TextBox 3"/>
          <p:cNvSpPr txBox="1"/>
          <p:nvPr/>
        </p:nvSpPr>
        <p:spPr>
          <a:xfrm>
            <a:off x="323850" y="260350"/>
            <a:ext cx="8496300" cy="6278563"/>
          </a:xfrm>
          <a:prstGeom prst="rect">
            <a:avLst/>
          </a:prstGeom>
          <a:noFill/>
        </p:spPr>
        <p:txBody>
          <a:bodyPr>
            <a:spAutoFit/>
          </a:bodyPr>
          <a:lstStyle/>
          <a:p>
            <a:pPr>
              <a:defRPr/>
            </a:pPr>
            <a:endParaRPr lang="en-GB" dirty="0"/>
          </a:p>
          <a:p>
            <a:pPr>
              <a:defRPr/>
            </a:pPr>
            <a:r>
              <a:rPr lang="en-GB" sz="2400" dirty="0">
                <a:solidFill>
                  <a:schemeClr val="accent3">
                    <a:lumMod val="50000"/>
                  </a:schemeClr>
                </a:solidFill>
                <a:latin typeface="Calibri" pitchFamily="34" charset="0"/>
                <a:cs typeface="Calibri" pitchFamily="34" charset="0"/>
              </a:rPr>
              <a:t>Of course, there are few practical issues that we need to consider before we start:</a:t>
            </a:r>
          </a:p>
          <a:p>
            <a:pPr>
              <a:defRPr/>
            </a:pPr>
            <a:endParaRPr lang="en-GB" sz="2400" dirty="0">
              <a:latin typeface="Calibri" pitchFamily="34" charset="0"/>
              <a:cs typeface="Calibri" pitchFamily="34" charset="0"/>
            </a:endParaRPr>
          </a:p>
          <a:p>
            <a:pPr>
              <a:defRPr/>
            </a:pPr>
            <a:r>
              <a:rPr lang="en-GB" sz="2400" b="1" dirty="0">
                <a:solidFill>
                  <a:srgbClr val="FF0000"/>
                </a:solidFill>
                <a:latin typeface="Calibri" pitchFamily="34" charset="0"/>
                <a:cs typeface="Calibri" pitchFamily="34" charset="0"/>
              </a:rPr>
              <a:t>Drink as much water as you want </a:t>
            </a:r>
            <a:r>
              <a:rPr lang="en-GB" sz="2400" dirty="0">
                <a:solidFill>
                  <a:schemeClr val="accent3">
                    <a:lumMod val="50000"/>
                  </a:schemeClr>
                </a:solidFill>
                <a:latin typeface="Calibri" pitchFamily="34" charset="0"/>
                <a:cs typeface="Calibri" pitchFamily="34" charset="0"/>
              </a:rPr>
              <a:t>– but don’t drink anything else, no soda drinks, squash or alcohol. A cup or two of black coffee or tea is all I will allow, if you need a shot of caffeine every now and again. We won’t make this harder than it already is!</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b="1" dirty="0">
                <a:solidFill>
                  <a:srgbClr val="FF0000"/>
                </a:solidFill>
                <a:latin typeface="Calibri" pitchFamily="34" charset="0"/>
                <a:cs typeface="Calibri" pitchFamily="34" charset="0"/>
              </a:rPr>
              <a:t>Don’t prepare for your fast </a:t>
            </a:r>
            <a:r>
              <a:rPr lang="en-GB" sz="2400" dirty="0">
                <a:solidFill>
                  <a:schemeClr val="accent3">
                    <a:lumMod val="50000"/>
                  </a:schemeClr>
                </a:solidFill>
                <a:latin typeface="Calibri" pitchFamily="34" charset="0"/>
                <a:cs typeface="Calibri" pitchFamily="34" charset="0"/>
              </a:rPr>
              <a:t>by consuming a large meal immediately beforehand ‘to keep you going’ and likewise, don’t ‘reward’ yourself immediately afterwards .You don’t want to undo all your good work.  Just carry on with the routine you’ve already established. 		The reward won’t be a plate of fries but 				it will be the tremendous sense of 					satisfaction at having achieved something 				important in your project to lose weight.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2531" name="Picture 2" descr="dirty_boot_prints_clipart.png"/>
          <p:cNvPicPr>
            <a:picLocks noChangeAspect="1"/>
          </p:cNvPicPr>
          <p:nvPr/>
        </p:nvPicPr>
        <p:blipFill>
          <a:blip r:embed="rId2" cstate="print">
            <a:grayscl/>
            <a:biLevel thresh="50000"/>
          </a:blip>
          <a:srcRect/>
          <a:stretch>
            <a:fillRect/>
          </a:stretch>
        </p:blipFill>
        <p:spPr bwMode="auto">
          <a:xfrm rot="-2832623">
            <a:off x="7361238" y="4824412"/>
            <a:ext cx="1316038" cy="1846263"/>
          </a:xfrm>
          <a:prstGeom prst="rect">
            <a:avLst/>
          </a:prstGeom>
          <a:noFill/>
          <a:ln w="9525">
            <a:noFill/>
            <a:miter lim="800000"/>
            <a:headEnd/>
            <a:tailEnd/>
          </a:ln>
        </p:spPr>
      </p:pic>
      <p:sp>
        <p:nvSpPr>
          <p:cNvPr id="4" name="TextBox 3"/>
          <p:cNvSpPr txBox="1"/>
          <p:nvPr/>
        </p:nvSpPr>
        <p:spPr>
          <a:xfrm>
            <a:off x="323850" y="260350"/>
            <a:ext cx="8496300" cy="6186488"/>
          </a:xfrm>
          <a:prstGeom prst="rect">
            <a:avLst/>
          </a:prstGeom>
          <a:noFill/>
        </p:spPr>
        <p:txBody>
          <a:bodyPr>
            <a:spAutoFit/>
          </a:bodyPr>
          <a:lstStyle/>
          <a:p>
            <a:pPr>
              <a:defRPr/>
            </a:pPr>
            <a:endParaRPr lang="en-GB" dirty="0"/>
          </a:p>
          <a:p>
            <a:pPr>
              <a:defRPr/>
            </a:pPr>
            <a:r>
              <a:rPr lang="en-GB" sz="2400" dirty="0">
                <a:solidFill>
                  <a:schemeClr val="accent3">
                    <a:lumMod val="50000"/>
                  </a:schemeClr>
                </a:solidFill>
                <a:latin typeface="Calibri" pitchFamily="34" charset="0"/>
                <a:cs typeface="Calibri" pitchFamily="34" charset="0"/>
              </a:rPr>
              <a:t>Now, you might be wondering whether it’s medically sensible to starve yourself like this. Of course, if you have any doubts about whether it’s going to harm you in any way, or if you have a pre-existing medical condition that might cause problems </a:t>
            </a:r>
            <a:r>
              <a:rPr lang="en-GB" sz="2400" b="1" i="1" dirty="0">
                <a:solidFill>
                  <a:srgbClr val="FF0000"/>
                </a:solidFill>
                <a:latin typeface="Calibri" pitchFamily="34" charset="0"/>
                <a:cs typeface="Calibri" pitchFamily="34" charset="0"/>
              </a:rPr>
              <a:t>you should talk to your doctor</a:t>
            </a:r>
            <a:r>
              <a:rPr lang="en-GB" sz="2400" b="1" dirty="0">
                <a:solidFill>
                  <a:srgbClr val="FF0000"/>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before going ahead. But think about it; as I’ve explained in the basic principles section above, our bodies evolved over millions of year to be able to cope with food shortages. That’s what the fat on our bodies is for. It’s to provide the energy we need to keep going when food is in short supply.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It’s possible you might get a headache as your blood sugar levels decline. But this should pass after a while. Millions of people undertake fasting as part of their religious rituals without 	</a:t>
            </a:r>
          </a:p>
          <a:p>
            <a:pPr>
              <a:defRPr/>
            </a:pPr>
            <a:r>
              <a:rPr lang="en-GB" sz="2400" dirty="0">
                <a:solidFill>
                  <a:schemeClr val="accent3">
                    <a:lumMod val="50000"/>
                  </a:schemeClr>
                </a:solidFill>
                <a:latin typeface="Calibri" pitchFamily="34" charset="0"/>
                <a:cs typeface="Calibri" pitchFamily="34" charset="0"/>
              </a:rPr>
              <a:t>coming to any harm whatsoever. Yet others starve themselves </a:t>
            </a:r>
          </a:p>
          <a:p>
            <a:pPr>
              <a:defRPr/>
            </a:pPr>
            <a:r>
              <a:rPr lang="en-GB" sz="2400" dirty="0">
                <a:solidFill>
                  <a:schemeClr val="accent3">
                    <a:lumMod val="50000"/>
                  </a:schemeClr>
                </a:solidFill>
                <a:latin typeface="Calibri" pitchFamily="34" charset="0"/>
                <a:cs typeface="Calibri" pitchFamily="34" charset="0"/>
              </a:rPr>
              <a:t>to death for political reasons. </a:t>
            </a:r>
          </a:p>
          <a:p>
            <a:pPr>
              <a:defRPr/>
            </a:pPr>
            <a:endParaRPr lang="en-GB"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3555" name="Picture 2" descr="dirty_boot_prints_clipart.png"/>
          <p:cNvPicPr>
            <a:picLocks noChangeAspect="1"/>
          </p:cNvPicPr>
          <p:nvPr/>
        </p:nvPicPr>
        <p:blipFill>
          <a:blip r:embed="rId2" cstate="print">
            <a:grayscl/>
            <a:biLevel thresh="50000"/>
          </a:blip>
          <a:srcRect/>
          <a:stretch>
            <a:fillRect/>
          </a:stretch>
        </p:blipFill>
        <p:spPr bwMode="auto">
          <a:xfrm rot="1782483">
            <a:off x="595313" y="4738688"/>
            <a:ext cx="1476375" cy="2071687"/>
          </a:xfrm>
          <a:prstGeom prst="rect">
            <a:avLst/>
          </a:prstGeom>
          <a:noFill/>
          <a:ln w="9525">
            <a:noFill/>
            <a:miter lim="800000"/>
            <a:headEnd/>
            <a:tailEnd/>
          </a:ln>
        </p:spPr>
      </p:pic>
      <p:sp>
        <p:nvSpPr>
          <p:cNvPr id="4" name="TextBox 3"/>
          <p:cNvSpPr txBox="1"/>
          <p:nvPr/>
        </p:nvSpPr>
        <p:spPr>
          <a:xfrm>
            <a:off x="323850" y="260350"/>
            <a:ext cx="8496300" cy="6278563"/>
          </a:xfrm>
          <a:prstGeom prst="rect">
            <a:avLst/>
          </a:prstGeom>
          <a:noFill/>
        </p:spPr>
        <p:txBody>
          <a:bodyPr>
            <a:spAutoFit/>
          </a:bodyPr>
          <a:lstStyle/>
          <a:p>
            <a:pPr>
              <a:defRPr/>
            </a:pPr>
            <a:endParaRPr lang="en-GB" sz="2400" dirty="0">
              <a:solidFill>
                <a:schemeClr val="accent3">
                  <a:lumMod val="50000"/>
                </a:schemeClr>
              </a:solidFill>
              <a:latin typeface="Calibri" pitchFamily="34" charset="0"/>
              <a:cs typeface="Calibri" pitchFamily="34" charset="0"/>
            </a:endParaRPr>
          </a:p>
          <a:p>
            <a:pPr>
              <a:defRPr/>
            </a:pPr>
            <a:r>
              <a:rPr lang="en-GB" sz="2400" b="1" dirty="0">
                <a:solidFill>
                  <a:srgbClr val="FF0000"/>
                </a:solidFill>
                <a:latin typeface="Calibri" pitchFamily="34" charset="0"/>
                <a:cs typeface="Calibri" pitchFamily="34" charset="0"/>
              </a:rPr>
              <a:t>Important note: </a:t>
            </a:r>
            <a:r>
              <a:rPr lang="en-GB" sz="2400" dirty="0">
                <a:solidFill>
                  <a:schemeClr val="accent3">
                    <a:lumMod val="50000"/>
                  </a:schemeClr>
                </a:solidFill>
                <a:latin typeface="Calibri" pitchFamily="34" charset="0"/>
                <a:cs typeface="Calibri" pitchFamily="34" charset="0"/>
              </a:rPr>
              <a:t>Having lasted 24 hours without food, it’s quite likely that you’ll be feeling pretty good about yourself! I don’t blame you, it’s quite an achievement for someone that’s been used to eating lots of food whenever it’s available. But, don’t be tempted to try to go on for a further 12 or 24 hours, or whatever.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Just get on with your usual routine. You might want to set a day of the week when you fast. Just one day a week will cut your calorie intake by nearly 15%. That is an important reduction that’s worth thinking about.</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The key to surviving without food for any period of time is to not 				think about it. And the way to do that, is to 				keep yourself busy.  Anything you can do to 				keep your mind off food will be a good thing.</a:t>
            </a:r>
          </a:p>
          <a:p>
            <a:pPr>
              <a:defRPr/>
            </a:pPr>
            <a:endParaRPr lang="en-GB"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4579" name="Picture 2" descr="dirty_boot_prints_clipart.png"/>
          <p:cNvPicPr>
            <a:picLocks noChangeAspect="1"/>
          </p:cNvPicPr>
          <p:nvPr/>
        </p:nvPicPr>
        <p:blipFill>
          <a:blip r:embed="rId2" cstate="print">
            <a:grayscl/>
            <a:biLevel thresh="50000"/>
          </a:blip>
          <a:srcRect/>
          <a:stretch>
            <a:fillRect/>
          </a:stretch>
        </p:blipFill>
        <p:spPr bwMode="auto">
          <a:xfrm rot="-2832623">
            <a:off x="7318375" y="4835525"/>
            <a:ext cx="1309688" cy="1836738"/>
          </a:xfrm>
          <a:prstGeom prst="rect">
            <a:avLst/>
          </a:prstGeom>
          <a:noFill/>
          <a:ln w="9525">
            <a:noFill/>
            <a:miter lim="800000"/>
            <a:headEnd/>
            <a:tailEnd/>
          </a:ln>
        </p:spPr>
      </p:pic>
      <p:sp>
        <p:nvSpPr>
          <p:cNvPr id="4" name="TextBox 3"/>
          <p:cNvSpPr txBox="1"/>
          <p:nvPr/>
        </p:nvSpPr>
        <p:spPr>
          <a:xfrm>
            <a:off x="323850" y="260350"/>
            <a:ext cx="8496300" cy="6278563"/>
          </a:xfrm>
          <a:prstGeom prst="rect">
            <a:avLst/>
          </a:prstGeom>
          <a:noFill/>
        </p:spPr>
        <p:txBody>
          <a:bodyPr>
            <a:spAutoFit/>
          </a:bodyPr>
          <a:lstStyle/>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By the way, it’s important that you </a:t>
            </a:r>
            <a:r>
              <a:rPr lang="en-GB" sz="2400" b="1" dirty="0">
                <a:solidFill>
                  <a:schemeClr val="accent3">
                    <a:lumMod val="50000"/>
                  </a:schemeClr>
                </a:solidFill>
                <a:latin typeface="Calibri" pitchFamily="34" charset="0"/>
                <a:cs typeface="Calibri" pitchFamily="34" charset="0"/>
              </a:rPr>
              <a:t>do</a:t>
            </a:r>
            <a:r>
              <a:rPr lang="en-GB" sz="2400" dirty="0">
                <a:solidFill>
                  <a:schemeClr val="accent3">
                    <a:lumMod val="50000"/>
                  </a:schemeClr>
                </a:solidFill>
                <a:latin typeface="Calibri" pitchFamily="34" charset="0"/>
                <a:cs typeface="Calibri" pitchFamily="34" charset="0"/>
              </a:rPr>
              <a:t> drink plenty. But, as you’ll find out later, not all drinks are created equal, so my strong advice is to stick to water, coffee or tea with just a splash of skimmed milk. You can thank me later. </a:t>
            </a:r>
          </a:p>
          <a:p>
            <a:pPr>
              <a:defRPr/>
            </a:pPr>
            <a:endParaRPr lang="en-GB" sz="2400" b="1" dirty="0">
              <a:solidFill>
                <a:srgbClr val="FF0000"/>
              </a:solidFill>
              <a:latin typeface="Calibri" pitchFamily="34" charset="0"/>
              <a:cs typeface="Calibri" pitchFamily="34" charset="0"/>
            </a:endParaRPr>
          </a:p>
          <a:p>
            <a:pPr>
              <a:defRPr/>
            </a:pPr>
            <a:r>
              <a:rPr lang="en-GB" sz="2400" b="1" dirty="0">
                <a:solidFill>
                  <a:srgbClr val="FF0000"/>
                </a:solidFill>
                <a:latin typeface="Calibri" pitchFamily="34" charset="0"/>
                <a:cs typeface="Calibri" pitchFamily="34" charset="0"/>
              </a:rPr>
              <a:t>Let’s recap:	</a:t>
            </a:r>
            <a:r>
              <a:rPr lang="en-GB" sz="2400" dirty="0">
                <a:solidFill>
                  <a:schemeClr val="accent3">
                    <a:lumMod val="50000"/>
                  </a:schemeClr>
                </a:solidFill>
                <a:latin typeface="Calibri" pitchFamily="34" charset="0"/>
                <a:cs typeface="Calibri" pitchFamily="34" charset="0"/>
              </a:rPr>
              <a:t>The whole point of this book is to help you to realign your attitude to the way you eat. And the first step, is to set yourself three periods a day when you can allow yourself to eat, recognising that, outside of these periods, you’re not going to eat at all. And you could even give fasting a try. It’s going to start testing your inner resolve. </a:t>
            </a:r>
            <a:r>
              <a:rPr lang="en-GB" sz="2400" b="1" dirty="0">
                <a:solidFill>
                  <a:srgbClr val="FF0000"/>
                </a:solidFill>
                <a:latin typeface="Calibri" pitchFamily="34" charset="0"/>
                <a:cs typeface="Calibri" pitchFamily="34" charset="0"/>
              </a:rPr>
              <a:t>Big Time! </a:t>
            </a:r>
            <a:r>
              <a:rPr lang="en-GB" sz="2400" dirty="0">
                <a:solidFill>
                  <a:schemeClr val="accent3">
                    <a:lumMod val="50000"/>
                  </a:schemeClr>
                </a:solidFill>
                <a:latin typeface="Calibri" pitchFamily="34" charset="0"/>
                <a:cs typeface="Calibri" pitchFamily="34" charset="0"/>
              </a:rPr>
              <a:t>But there’s something very satisfying about exercising self control and pushing </a:t>
            </a:r>
          </a:p>
          <a:p>
            <a:pPr>
              <a:defRPr/>
            </a:pPr>
            <a:r>
              <a:rPr lang="en-GB" sz="2400" dirty="0">
                <a:solidFill>
                  <a:schemeClr val="accent3">
                    <a:lumMod val="50000"/>
                  </a:schemeClr>
                </a:solidFill>
                <a:latin typeface="Calibri" pitchFamily="34" charset="0"/>
                <a:cs typeface="Calibri" pitchFamily="34" charset="0"/>
              </a:rPr>
              <a:t>yourself just that bit further and you’ll ultimately end </a:t>
            </a:r>
          </a:p>
          <a:p>
            <a:pPr>
              <a:defRPr/>
            </a:pPr>
            <a:r>
              <a:rPr lang="en-GB" sz="2400" dirty="0">
                <a:solidFill>
                  <a:schemeClr val="accent3">
                    <a:lumMod val="50000"/>
                  </a:schemeClr>
                </a:solidFill>
                <a:latin typeface="Calibri" pitchFamily="34" charset="0"/>
                <a:cs typeface="Calibri" pitchFamily="34" charset="0"/>
              </a:rPr>
              <a:t>up enjoying it, believe it or not!  </a:t>
            </a:r>
          </a:p>
          <a:p>
            <a:pPr>
              <a:defRPr/>
            </a:pPr>
            <a:endParaRPr lang="en-GB" sz="2400" dirty="0">
              <a:solidFill>
                <a:schemeClr val="accent3">
                  <a:lumMod val="50000"/>
                </a:schemeClr>
              </a:solidFill>
              <a:latin typeface="Calibri" pitchFamily="34" charset="0"/>
              <a:cs typeface="Calibri" pitchFamily="34" charset="0"/>
            </a:endParaRPr>
          </a:p>
          <a:p>
            <a:pPr>
              <a:defRPr/>
            </a:pPr>
            <a:endParaRPr lang="en-GB"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5603" name="Picture 2" descr="dirty_boot_prints_clipart.png"/>
          <p:cNvPicPr>
            <a:picLocks noChangeAspect="1"/>
          </p:cNvPicPr>
          <p:nvPr/>
        </p:nvPicPr>
        <p:blipFill>
          <a:blip r:embed="rId2" cstate="print">
            <a:grayscl/>
            <a:biLevel thresh="50000"/>
          </a:blip>
          <a:srcRect/>
          <a:stretch>
            <a:fillRect/>
          </a:stretch>
        </p:blipFill>
        <p:spPr bwMode="auto">
          <a:xfrm rot="1782483">
            <a:off x="655638" y="4746625"/>
            <a:ext cx="1431925" cy="2009775"/>
          </a:xfrm>
          <a:prstGeom prst="rect">
            <a:avLst/>
          </a:prstGeom>
          <a:noFill/>
          <a:ln w="9525">
            <a:noFill/>
            <a:miter lim="800000"/>
            <a:headEnd/>
            <a:tailEnd/>
          </a:ln>
        </p:spPr>
      </p:pic>
      <p:sp>
        <p:nvSpPr>
          <p:cNvPr id="4" name="TextBox 3"/>
          <p:cNvSpPr txBox="1"/>
          <p:nvPr/>
        </p:nvSpPr>
        <p:spPr>
          <a:xfrm>
            <a:off x="323850" y="498475"/>
            <a:ext cx="8496300" cy="460375"/>
          </a:xfrm>
          <a:prstGeom prst="rect">
            <a:avLst/>
          </a:prstGeom>
          <a:noFill/>
        </p:spPr>
        <p:txBody>
          <a:bodyPr anchor="ctr">
            <a:spAutoFit/>
          </a:bodyPr>
          <a:lstStyle/>
          <a:p>
            <a:pPr algn="ctr">
              <a:defRPr/>
            </a:pPr>
            <a:r>
              <a:rPr lang="en-ZA" sz="2400" b="1" u="sng" dirty="0">
                <a:solidFill>
                  <a:srgbClr val="FF0000"/>
                </a:solidFill>
                <a:effectLst>
                  <a:outerShdw blurRad="38100" dist="38100" dir="2700000" algn="tl">
                    <a:srgbClr val="000000">
                      <a:alpha val="43137"/>
                    </a:srgbClr>
                  </a:outerShdw>
                </a:effectLst>
                <a:latin typeface="Stencil" pitchFamily="82" charset="0"/>
              </a:rPr>
              <a:t>STEP THREE: Timing your meals</a:t>
            </a:r>
          </a:p>
        </p:txBody>
      </p:sp>
      <p:sp>
        <p:nvSpPr>
          <p:cNvPr id="5" name="TextBox 4"/>
          <p:cNvSpPr txBox="1"/>
          <p:nvPr/>
        </p:nvSpPr>
        <p:spPr>
          <a:xfrm>
            <a:off x="323850" y="981075"/>
            <a:ext cx="8496300" cy="5683250"/>
          </a:xfrm>
          <a:prstGeom prst="rect">
            <a:avLst/>
          </a:prstGeom>
          <a:noFill/>
        </p:spPr>
        <p:txBody>
          <a:bodyPr>
            <a:spAutoFit/>
          </a:bodyPr>
          <a:lstStyle/>
          <a:p>
            <a:pPr>
              <a:defRPr/>
            </a:pPr>
            <a:endParaRPr lang="en-GB" dirty="0"/>
          </a:p>
          <a:p>
            <a:pPr>
              <a:defRPr/>
            </a:pPr>
            <a:r>
              <a:rPr lang="en-GB" sz="2400" dirty="0">
                <a:solidFill>
                  <a:schemeClr val="accent3">
                    <a:lumMod val="50000"/>
                  </a:schemeClr>
                </a:solidFill>
                <a:latin typeface="Calibri" pitchFamily="34" charset="0"/>
                <a:cs typeface="Calibri" pitchFamily="34" charset="0"/>
              </a:rPr>
              <a:t>For many fat people, their problem is a result not of </a:t>
            </a:r>
            <a:r>
              <a:rPr lang="en-GB" sz="2400" b="1" dirty="0">
                <a:solidFill>
                  <a:srgbClr val="FF0000"/>
                </a:solidFill>
                <a:latin typeface="Calibri" pitchFamily="34" charset="0"/>
                <a:cs typeface="Calibri" pitchFamily="34" charset="0"/>
              </a:rPr>
              <a:t>what</a:t>
            </a:r>
            <a:r>
              <a:rPr lang="en-GB" sz="2400" dirty="0">
                <a:solidFill>
                  <a:schemeClr val="accent3">
                    <a:lumMod val="50000"/>
                  </a:schemeClr>
                </a:solidFill>
                <a:latin typeface="Calibri" pitchFamily="34" charset="0"/>
                <a:cs typeface="Calibri" pitchFamily="34" charset="0"/>
              </a:rPr>
              <a:t> they’re eating but of </a:t>
            </a:r>
            <a:r>
              <a:rPr lang="en-GB" sz="2400" b="1" dirty="0">
                <a:solidFill>
                  <a:srgbClr val="FF0000"/>
                </a:solidFill>
                <a:latin typeface="Calibri" pitchFamily="34" charset="0"/>
                <a:cs typeface="Calibri" pitchFamily="34" charset="0"/>
              </a:rPr>
              <a:t>how much </a:t>
            </a:r>
            <a:r>
              <a:rPr lang="en-GB" sz="2400" dirty="0">
                <a:solidFill>
                  <a:schemeClr val="accent3">
                    <a:lumMod val="50000"/>
                  </a:schemeClr>
                </a:solidFill>
                <a:latin typeface="Calibri" pitchFamily="34" charset="0"/>
                <a:cs typeface="Calibri" pitchFamily="34" charset="0"/>
              </a:rPr>
              <a:t>they’re eating. Actually, it’s probably a combination of the two. You’ll see what I mean if you write down a list of everything you ate and drank yesterday. And I mean everything. </a:t>
            </a:r>
            <a:r>
              <a:rPr lang="en-GB" sz="2400" b="1" dirty="0">
                <a:solidFill>
                  <a:srgbClr val="FF0000"/>
                </a:solidFill>
                <a:latin typeface="Calibri" pitchFamily="34" charset="0"/>
                <a:cs typeface="Calibri" pitchFamily="34" charset="0"/>
              </a:rPr>
              <a:t>NO, REALLY, I WANT YOU TO GO AWAY AND DO IT.</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Don’t just read the words and move on. Stop here and go away and write your list. Every single cookie, piece of candy, muffin from the coffee shop, chocolate, cake because it’s the accountant’s birthday, can of soda, cup of coffee, sandwich, meal, bowl of cereal.  </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		</a:t>
            </a:r>
            <a:r>
              <a:rPr lang="en-GB" sz="2400" dirty="0"/>
              <a:t> </a:t>
            </a:r>
            <a:r>
              <a:rPr lang="en-GB" sz="2400" dirty="0">
                <a:solidFill>
                  <a:schemeClr val="accent3">
                    <a:lumMod val="50000"/>
                  </a:schemeClr>
                </a:solidFill>
                <a:latin typeface="Calibri" pitchFamily="34" charset="0"/>
                <a:cs typeface="Calibri" pitchFamily="34" charset="0"/>
              </a:rPr>
              <a:t>It’s not easy, is it? The problem is, if you’re grazing			 in a 24 hour sort of way, that you just can’t keep 			track of what’s going into your mouth.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6627" name="Picture 2" descr="dirty_boot_prints_clipart.png"/>
          <p:cNvPicPr>
            <a:picLocks noChangeAspect="1"/>
          </p:cNvPicPr>
          <p:nvPr/>
        </p:nvPicPr>
        <p:blipFill>
          <a:blip r:embed="rId2" cstate="print">
            <a:grayscl/>
            <a:biLevel thresh="50000"/>
          </a:blip>
          <a:srcRect/>
          <a:stretch>
            <a:fillRect/>
          </a:stretch>
        </p:blipFill>
        <p:spPr bwMode="auto">
          <a:xfrm rot="-2832623">
            <a:off x="7216776" y="4659312"/>
            <a:ext cx="1422400" cy="1997075"/>
          </a:xfrm>
          <a:prstGeom prst="rect">
            <a:avLst/>
          </a:prstGeom>
          <a:noFill/>
          <a:ln w="9525">
            <a:noFill/>
            <a:miter lim="800000"/>
            <a:headEnd/>
            <a:tailEnd/>
          </a:ln>
        </p:spPr>
      </p:pic>
      <p:sp>
        <p:nvSpPr>
          <p:cNvPr id="26628" name="TextBox 3"/>
          <p:cNvSpPr txBox="1">
            <a:spLocks noChangeArrowheads="1"/>
          </p:cNvSpPr>
          <p:nvPr/>
        </p:nvSpPr>
        <p:spPr bwMode="auto">
          <a:xfrm>
            <a:off x="323850" y="260350"/>
            <a:ext cx="8496300" cy="6278563"/>
          </a:xfrm>
          <a:prstGeom prst="rect">
            <a:avLst/>
          </a:prstGeom>
          <a:noFill/>
          <a:ln w="9525">
            <a:noFill/>
            <a:miter lim="800000"/>
            <a:headEnd/>
            <a:tailEnd/>
          </a:ln>
        </p:spPr>
        <p:txBody>
          <a:bodyPr>
            <a:spAutoFit/>
          </a:bodyPr>
          <a:lstStyle/>
          <a:p>
            <a:endParaRPr lang="en-ZA"/>
          </a:p>
          <a:p>
            <a:r>
              <a:rPr lang="en-GB" sz="2400">
                <a:solidFill>
                  <a:srgbClr val="4F6228"/>
                </a:solidFill>
                <a:latin typeface="Calibri" pitchFamily="34" charset="0"/>
              </a:rPr>
              <a:t>So how much are you eating? And how much should you be eating if you want to  lose weight? </a:t>
            </a:r>
          </a:p>
          <a:p>
            <a:endParaRPr lang="en-ZA" sz="2400">
              <a:solidFill>
                <a:srgbClr val="4F6228"/>
              </a:solidFill>
              <a:latin typeface="Calibri" pitchFamily="34" charset="0"/>
            </a:endParaRPr>
          </a:p>
          <a:p>
            <a:r>
              <a:rPr lang="en-GB" sz="2400">
                <a:solidFill>
                  <a:srgbClr val="4F6228"/>
                </a:solidFill>
                <a:latin typeface="Calibri" pitchFamily="34" charset="0"/>
              </a:rPr>
              <a:t>The average daily energy intake, in order to maintain a stable weight is </a:t>
            </a:r>
            <a:r>
              <a:rPr lang="en-GB" sz="2400" b="1">
                <a:solidFill>
                  <a:srgbClr val="FF0000"/>
                </a:solidFill>
                <a:latin typeface="Calibri" pitchFamily="34" charset="0"/>
              </a:rPr>
              <a:t>2500/2000 calories </a:t>
            </a:r>
            <a:r>
              <a:rPr lang="en-GB" sz="2400">
                <a:solidFill>
                  <a:srgbClr val="4F6228"/>
                </a:solidFill>
                <a:latin typeface="Calibri" pitchFamily="34" charset="0"/>
              </a:rPr>
              <a:t>(man/woman). But, we want to lose weight in a controlled way. I’d recommend that if you’re a man you should be aiming to limit your daily intake to about 300 calories under your maintenance value, for women, 200 calories under. Therefore, we’re actually aiming for </a:t>
            </a:r>
            <a:r>
              <a:rPr lang="en-GB" sz="2400" b="1">
                <a:solidFill>
                  <a:srgbClr val="FF0000"/>
                </a:solidFill>
                <a:latin typeface="Calibri" pitchFamily="34" charset="0"/>
              </a:rPr>
              <a:t>2200/1800 calories per day </a:t>
            </a:r>
            <a:r>
              <a:rPr lang="en-GB" sz="2400">
                <a:solidFill>
                  <a:srgbClr val="4F6228"/>
                </a:solidFill>
                <a:latin typeface="Calibri" pitchFamily="34" charset="0"/>
              </a:rPr>
              <a:t>in order to lose weight.</a:t>
            </a:r>
          </a:p>
          <a:p>
            <a:endParaRPr lang="en-ZA" sz="2400">
              <a:solidFill>
                <a:srgbClr val="4F6228"/>
              </a:solidFill>
              <a:latin typeface="Calibri" pitchFamily="34" charset="0"/>
            </a:endParaRPr>
          </a:p>
          <a:p>
            <a:r>
              <a:rPr lang="en-GB" sz="2400">
                <a:solidFill>
                  <a:srgbClr val="4F6228"/>
                </a:solidFill>
                <a:latin typeface="Calibri" pitchFamily="34" charset="0"/>
              </a:rPr>
              <a:t>How much weight will you lose if you do that? Well, if 	</a:t>
            </a:r>
          </a:p>
          <a:p>
            <a:r>
              <a:rPr lang="en-GB" sz="2400">
                <a:solidFill>
                  <a:srgbClr val="4F6228"/>
                </a:solidFill>
                <a:latin typeface="Calibri" pitchFamily="34" charset="0"/>
              </a:rPr>
              <a:t>you’re 300/200 calories per day below maintenance, that’s </a:t>
            </a:r>
          </a:p>
          <a:p>
            <a:r>
              <a:rPr lang="en-GB" sz="2400">
                <a:solidFill>
                  <a:srgbClr val="4F6228"/>
                </a:solidFill>
                <a:latin typeface="Calibri" pitchFamily="34" charset="0"/>
              </a:rPr>
              <a:t>2100/1400 calories per week. One pound of fat contains </a:t>
            </a:r>
          </a:p>
          <a:p>
            <a:r>
              <a:rPr lang="en-GB" sz="2400">
                <a:solidFill>
                  <a:srgbClr val="4F6228"/>
                </a:solidFill>
                <a:latin typeface="Calibri" pitchFamily="34" charset="0"/>
              </a:rPr>
              <a:t>about 3500 calories so, you’ll be losing weight at the </a:t>
            </a:r>
          </a:p>
          <a:p>
            <a:r>
              <a:rPr lang="en-GB" sz="2400">
                <a:solidFill>
                  <a:srgbClr val="4F6228"/>
                </a:solidFill>
                <a:latin typeface="Calibri" pitchFamily="34" charset="0"/>
              </a:rPr>
              <a:t>rate of ½ to ⅔ of a pound per week.</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7651" name="Picture 2" descr="dirty_boot_prints_clipart.png"/>
          <p:cNvPicPr>
            <a:picLocks noChangeAspect="1"/>
          </p:cNvPicPr>
          <p:nvPr/>
        </p:nvPicPr>
        <p:blipFill>
          <a:blip r:embed="rId2" cstate="print">
            <a:grayscl/>
            <a:biLevel thresh="50000"/>
          </a:blip>
          <a:srcRect/>
          <a:stretch>
            <a:fillRect/>
          </a:stretch>
        </p:blipFill>
        <p:spPr bwMode="auto">
          <a:xfrm rot="1782483">
            <a:off x="558800" y="4740275"/>
            <a:ext cx="1346200" cy="1889125"/>
          </a:xfrm>
          <a:prstGeom prst="rect">
            <a:avLst/>
          </a:prstGeom>
          <a:noFill/>
          <a:ln w="9525">
            <a:noFill/>
            <a:miter lim="800000"/>
            <a:headEnd/>
            <a:tailEnd/>
          </a:ln>
        </p:spPr>
      </p:pic>
      <p:sp>
        <p:nvSpPr>
          <p:cNvPr id="4" name="TextBox 3"/>
          <p:cNvSpPr txBox="1"/>
          <p:nvPr/>
        </p:nvSpPr>
        <p:spPr>
          <a:xfrm>
            <a:off x="323850" y="260350"/>
            <a:ext cx="8496300" cy="7756525"/>
          </a:xfrm>
          <a:prstGeom prst="rect">
            <a:avLst/>
          </a:prstGeom>
          <a:noFill/>
        </p:spPr>
        <p:txBody>
          <a:bodyPr>
            <a:spAutoFit/>
          </a:bodyPr>
          <a:lstStyle/>
          <a:p>
            <a:pPr>
              <a:defRPr/>
            </a:pPr>
            <a:endParaRPr lang="en-ZA" dirty="0"/>
          </a:p>
          <a:p>
            <a:pPr>
              <a:defRPr/>
            </a:pPr>
            <a:r>
              <a:rPr lang="en-GB" sz="2400" dirty="0">
                <a:solidFill>
                  <a:schemeClr val="accent3">
                    <a:lumMod val="50000"/>
                  </a:schemeClr>
                </a:solidFill>
                <a:latin typeface="Calibri" pitchFamily="34" charset="0"/>
                <a:cs typeface="Calibri" pitchFamily="34" charset="0"/>
              </a:rPr>
              <a:t>Now this might not seem like very much but remember that this is a long-term project. Your aim is to change the way you think about food. </a:t>
            </a:r>
            <a:r>
              <a:rPr lang="en-GB" sz="2400" b="1" dirty="0">
                <a:solidFill>
                  <a:srgbClr val="FF0000"/>
                </a:solidFill>
                <a:latin typeface="Calibri" pitchFamily="34" charset="0"/>
                <a:cs typeface="Calibri" pitchFamily="34" charset="0"/>
              </a:rPr>
              <a:t>For the rest of your life. </a:t>
            </a:r>
            <a:r>
              <a:rPr lang="en-GB" sz="2400" dirty="0">
                <a:solidFill>
                  <a:schemeClr val="accent3">
                    <a:lumMod val="50000"/>
                  </a:schemeClr>
                </a:solidFill>
                <a:latin typeface="Calibri" pitchFamily="34" charset="0"/>
                <a:cs typeface="Calibri" pitchFamily="34" charset="0"/>
              </a:rPr>
              <a:t>It’s perfectly possible to lose more than this every week but we know that crash diets just don’t work; your weight yo-yos up and down and within weeks you’re back where you started. That’s not going to happen this time as long as you don’t rush at it like a bull in a china shop.</a:t>
            </a:r>
          </a:p>
          <a:p>
            <a:pPr>
              <a:defRPr/>
            </a:pPr>
            <a:endParaRPr lang="en-ZA" sz="2400" dirty="0">
              <a:solidFill>
                <a:schemeClr val="accent3">
                  <a:lumMod val="50000"/>
                </a:schemeClr>
              </a:solidFill>
              <a:latin typeface="Calibri" pitchFamily="34" charset="0"/>
              <a:cs typeface="Calibri" pitchFamily="34" charset="0"/>
            </a:endParaRPr>
          </a:p>
          <a:p>
            <a:pPr algn="ctr">
              <a:defRPr/>
            </a:pPr>
            <a:r>
              <a:rPr lang="en-GB" sz="2400" b="1" dirty="0">
                <a:solidFill>
                  <a:srgbClr val="FF0000"/>
                </a:solidFill>
                <a:latin typeface="Calibri" pitchFamily="34" charset="0"/>
                <a:cs typeface="Calibri" pitchFamily="34" charset="0"/>
              </a:rPr>
              <a:t>So, have you got your list of everything you ate yesterday written out? Of course you have.</a:t>
            </a:r>
          </a:p>
          <a:p>
            <a:pPr>
              <a:defRPr/>
            </a:pPr>
            <a:endParaRPr lang="en-ZA" sz="2400" b="1" dirty="0">
              <a:solidFill>
                <a:srgbClr val="FF0000"/>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Try to place a calorie value against each one. Most people guess so 		to get an accurate idea, use an online tool and then 		add them up. You also need to be as accurate as you 		can about the quantities you’ve eaten. This is 			straightforward if it’s a chocolate bar, where the</a:t>
            </a:r>
            <a:endParaRPr lang="en-GB" sz="2400" b="1" dirty="0">
              <a:solidFill>
                <a:schemeClr val="accent3">
                  <a:lumMod val="50000"/>
                </a:schemeClr>
              </a:solidFill>
              <a:latin typeface="Calibri" pitchFamily="34" charset="0"/>
              <a:cs typeface="Calibri" pitchFamily="34" charset="0"/>
            </a:endParaRPr>
          </a:p>
          <a:p>
            <a:pPr algn="ctr">
              <a:defRPr/>
            </a:pPr>
            <a:endParaRPr lang="en-ZA" sz="2400" b="1" dirty="0">
              <a:solidFill>
                <a:srgbClr val="FF0000"/>
              </a:solidFill>
              <a:latin typeface="Calibri" pitchFamily="34" charset="0"/>
              <a:cs typeface="Calibri" pitchFamily="34" charset="0"/>
            </a:endParaRPr>
          </a:p>
          <a:p>
            <a:pPr algn="ctr">
              <a:defRPr/>
            </a:pPr>
            <a:endParaRPr lang="en-ZA" sz="2400" b="1" dirty="0">
              <a:solidFill>
                <a:srgbClr val="FF0000"/>
              </a:solidFill>
              <a:latin typeface="Calibri" pitchFamily="34" charset="0"/>
              <a:cs typeface="Calibri" pitchFamily="34" charset="0"/>
            </a:endParaRPr>
          </a:p>
          <a:p>
            <a:pPr algn="ctr">
              <a:defRPr/>
            </a:pPr>
            <a:endParaRPr lang="en-ZA" sz="2400" b="1" dirty="0">
              <a:solidFill>
                <a:srgbClr val="FF0000"/>
              </a:solidFill>
              <a:latin typeface="Calibri" pitchFamily="34" charset="0"/>
              <a:cs typeface="Calibri" pitchFamily="34" charset="0"/>
            </a:endParaRPr>
          </a:p>
          <a:p>
            <a:pPr algn="ctr">
              <a:defRPr/>
            </a:pPr>
            <a:endParaRPr lang="en-GB" sz="2400" b="1" dirty="0">
              <a:solidFill>
                <a:srgbClr val="FF0000"/>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8675" name="Picture 2" descr="dirty_boot_prints_clipart.png"/>
          <p:cNvPicPr>
            <a:picLocks noChangeAspect="1"/>
          </p:cNvPicPr>
          <p:nvPr/>
        </p:nvPicPr>
        <p:blipFill>
          <a:blip r:embed="rId2" cstate="print">
            <a:grayscl/>
            <a:biLevel thresh="50000"/>
          </a:blip>
          <a:srcRect/>
          <a:stretch>
            <a:fillRect/>
          </a:stretch>
        </p:blipFill>
        <p:spPr bwMode="auto">
          <a:xfrm rot="-2832623">
            <a:off x="7266782" y="4715669"/>
            <a:ext cx="1385887" cy="1946275"/>
          </a:xfrm>
          <a:prstGeom prst="rect">
            <a:avLst/>
          </a:prstGeom>
          <a:noFill/>
          <a:ln w="9525">
            <a:noFill/>
            <a:miter lim="800000"/>
            <a:headEnd/>
            <a:tailEnd/>
          </a:ln>
        </p:spPr>
      </p:pic>
      <p:sp>
        <p:nvSpPr>
          <p:cNvPr id="4" name="TextBox 3"/>
          <p:cNvSpPr txBox="1"/>
          <p:nvPr/>
        </p:nvSpPr>
        <p:spPr>
          <a:xfrm>
            <a:off x="323850" y="260350"/>
            <a:ext cx="8496300" cy="6002338"/>
          </a:xfrm>
          <a:prstGeom prst="rect">
            <a:avLst/>
          </a:prstGeom>
          <a:noFill/>
        </p:spPr>
        <p:txBody>
          <a:bodyPr>
            <a:spAutoFit/>
          </a:bodyPr>
          <a:lstStyle/>
          <a:p>
            <a:pPr>
              <a:defRPr/>
            </a:pPr>
            <a:endParaRPr lang="en-GB" sz="2400" dirty="0"/>
          </a:p>
          <a:p>
            <a:pPr>
              <a:defRPr/>
            </a:pPr>
            <a:r>
              <a:rPr lang="en-GB" sz="2400" dirty="0">
                <a:solidFill>
                  <a:schemeClr val="accent3">
                    <a:lumMod val="50000"/>
                  </a:schemeClr>
                </a:solidFill>
                <a:latin typeface="Calibri" pitchFamily="34" charset="0"/>
                <a:cs typeface="Calibri" pitchFamily="34" charset="0"/>
              </a:rPr>
              <a:t>weight (and the calorific value) is printed on it, but not so easy if it’s a piece of cake that </a:t>
            </a:r>
            <a:r>
              <a:rPr lang="en-GB" sz="2400" dirty="0">
                <a:solidFill>
                  <a:schemeClr val="accent3">
                    <a:lumMod val="50000"/>
                  </a:schemeClr>
                </a:solidFill>
                <a:latin typeface="Calibri" pitchFamily="34" charset="0"/>
                <a:cs typeface="Calibri" pitchFamily="34" charset="0"/>
              </a:rPr>
              <a:t>someone </a:t>
            </a:r>
            <a:r>
              <a:rPr lang="en-GB" sz="2400" dirty="0">
                <a:solidFill>
                  <a:schemeClr val="accent3">
                    <a:lumMod val="50000"/>
                  </a:schemeClr>
                </a:solidFill>
                <a:latin typeface="Calibri" pitchFamily="34" charset="0"/>
                <a:cs typeface="Calibri" pitchFamily="34" charset="0"/>
              </a:rPr>
              <a:t>has baked at home. I want you to be serious about this project so I suggest you find a similar sized piece of cake and actually weigh it. And you need to take account of whether it had cream in it or not.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Be systematic and sensible about this. It’s important to get a clear idea of how many calories you’re consuming every day.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After doing all this (and it might take you several days to </a:t>
            </a:r>
          </a:p>
          <a:p>
            <a:pPr>
              <a:defRPr/>
            </a:pPr>
            <a:r>
              <a:rPr lang="en-GB" sz="2400" dirty="0">
                <a:solidFill>
                  <a:schemeClr val="accent3">
                    <a:lumMod val="50000"/>
                  </a:schemeClr>
                </a:solidFill>
                <a:latin typeface="Calibri" pitchFamily="34" charset="0"/>
                <a:cs typeface="Calibri" pitchFamily="34" charset="0"/>
              </a:rPr>
              <a:t>get it right), add up your calories. What was your daily </a:t>
            </a:r>
          </a:p>
          <a:p>
            <a:pPr>
              <a:defRPr/>
            </a:pPr>
            <a:r>
              <a:rPr lang="en-GB" sz="2400" dirty="0">
                <a:solidFill>
                  <a:schemeClr val="accent3">
                    <a:lumMod val="50000"/>
                  </a:schemeClr>
                </a:solidFill>
                <a:latin typeface="Calibri" pitchFamily="34" charset="0"/>
                <a:cs typeface="Calibri" pitchFamily="34" charset="0"/>
              </a:rPr>
              <a:t>total? I’ll bet you a dime to a dollar it’s more than </a:t>
            </a:r>
          </a:p>
          <a:p>
            <a:pPr>
              <a:defRPr/>
            </a:pPr>
            <a:r>
              <a:rPr lang="en-GB" sz="2400" dirty="0">
                <a:solidFill>
                  <a:schemeClr val="accent3">
                    <a:lumMod val="50000"/>
                  </a:schemeClr>
                </a:solidFill>
                <a:latin typeface="Calibri" pitchFamily="34" charset="0"/>
                <a:cs typeface="Calibri" pitchFamily="34" charset="0"/>
              </a:rPr>
              <a:t>2500/2000 calories</a:t>
            </a:r>
            <a:r>
              <a:rPr lang="en-GB" sz="2400" dirty="0"/>
              <a:t>. </a:t>
            </a:r>
            <a:r>
              <a:rPr lang="en-GB" sz="2400" dirty="0">
                <a:solidFill>
                  <a:schemeClr val="accent3">
                    <a:lumMod val="50000"/>
                  </a:schemeClr>
                </a:solidFill>
                <a:latin typeface="Calibri" pitchFamily="34" charset="0"/>
                <a:cs typeface="Calibri" pitchFamily="34" charset="0"/>
              </a:rPr>
              <a:t>Now, go through your list again, cross </a:t>
            </a:r>
          </a:p>
          <a:p>
            <a:pPr>
              <a:defRPr/>
            </a:pPr>
            <a:r>
              <a:rPr lang="en-GB" sz="2400" dirty="0">
                <a:solidFill>
                  <a:schemeClr val="accent3">
                    <a:lumMod val="50000"/>
                  </a:schemeClr>
                </a:solidFill>
                <a:latin typeface="Calibri" pitchFamily="34" charset="0"/>
                <a:cs typeface="Calibri" pitchFamily="34" charset="0"/>
              </a:rPr>
              <a:t>out any items that are simply extras, like candy, chips </a:t>
            </a:r>
          </a:p>
          <a:p>
            <a:pPr>
              <a:defRPr/>
            </a:pPr>
            <a:r>
              <a:rPr lang="en-GB" sz="2400" dirty="0">
                <a:solidFill>
                  <a:schemeClr val="accent3">
                    <a:lumMod val="50000"/>
                  </a:schemeClr>
                </a:solidFill>
                <a:latin typeface="Calibri" pitchFamily="34" charset="0"/>
                <a:cs typeface="Calibri" pitchFamily="34" charset="0"/>
              </a:rPr>
              <a:t>and cakes. </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29699" name="Picture 2" descr="dirty_boot_prints_clipart.png"/>
          <p:cNvPicPr>
            <a:picLocks noChangeAspect="1"/>
          </p:cNvPicPr>
          <p:nvPr/>
        </p:nvPicPr>
        <p:blipFill>
          <a:blip r:embed="rId2" cstate="print">
            <a:grayscl/>
            <a:biLevel thresh="50000"/>
          </a:blip>
          <a:srcRect/>
          <a:stretch>
            <a:fillRect/>
          </a:stretch>
        </p:blipFill>
        <p:spPr bwMode="auto">
          <a:xfrm rot="1782483">
            <a:off x="595313" y="4738688"/>
            <a:ext cx="1476375" cy="2071687"/>
          </a:xfrm>
          <a:prstGeom prst="rect">
            <a:avLst/>
          </a:prstGeom>
          <a:noFill/>
          <a:ln w="9525">
            <a:noFill/>
            <a:miter lim="800000"/>
            <a:headEnd/>
            <a:tailEnd/>
          </a:ln>
        </p:spPr>
      </p:pic>
      <p:sp>
        <p:nvSpPr>
          <p:cNvPr id="4" name="TextBox 3"/>
          <p:cNvSpPr txBox="1"/>
          <p:nvPr/>
        </p:nvSpPr>
        <p:spPr>
          <a:xfrm>
            <a:off x="323850" y="260350"/>
            <a:ext cx="8496300" cy="6278563"/>
          </a:xfrm>
          <a:prstGeom prst="rect">
            <a:avLst/>
          </a:prstGeom>
          <a:noFill/>
        </p:spPr>
        <p:txBody>
          <a:bodyPr>
            <a:spAutoFit/>
          </a:bodyPr>
          <a:lstStyle/>
          <a:p>
            <a:pPr>
              <a:defRPr/>
            </a:pPr>
            <a:endParaRPr lang="en-GB" dirty="0"/>
          </a:p>
          <a:p>
            <a:pPr>
              <a:defRPr/>
            </a:pPr>
            <a:r>
              <a:rPr lang="en-GB" sz="2400" dirty="0">
                <a:solidFill>
                  <a:schemeClr val="accent3">
                    <a:lumMod val="50000"/>
                  </a:schemeClr>
                </a:solidFill>
                <a:latin typeface="Calibri" pitchFamily="34" charset="0"/>
                <a:cs typeface="Calibri" pitchFamily="34" charset="0"/>
              </a:rPr>
              <a:t>You need to see whether it’s possible to get anywhere near your target calorie intake by just eliminating unnecessary items from your diet</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Why limit the target to 2200/1800 calories when much greater weight loss could be achieved with a more aggressive cut? We’re aiming for a regime that can actually work. Remember that aggressively starving yourself will also eat into your muscle tissue. This includes </a:t>
            </a:r>
            <a:r>
              <a:rPr lang="en-GB" sz="2400" dirty="0">
                <a:solidFill>
                  <a:schemeClr val="accent3">
                    <a:lumMod val="50000"/>
                  </a:schemeClr>
                </a:solidFill>
                <a:latin typeface="Calibri" pitchFamily="34" charset="0"/>
                <a:cs typeface="Calibri" pitchFamily="34" charset="0"/>
              </a:rPr>
              <a:t>the heart, </a:t>
            </a:r>
            <a:r>
              <a:rPr lang="en-GB" sz="2400" dirty="0">
                <a:solidFill>
                  <a:schemeClr val="accent3">
                    <a:lumMod val="50000"/>
                  </a:schemeClr>
                </a:solidFill>
                <a:latin typeface="Calibri" pitchFamily="34" charset="0"/>
                <a:cs typeface="Calibri" pitchFamily="34" charset="0"/>
              </a:rPr>
              <a:t>and we certainly don’t want to be reducing the power of that particular organ when </a:t>
            </a:r>
            <a:r>
              <a:rPr lang="en-GB" sz="2400" dirty="0">
                <a:solidFill>
                  <a:schemeClr val="accent3">
                    <a:lumMod val="50000"/>
                  </a:schemeClr>
                </a:solidFill>
                <a:latin typeface="Calibri" pitchFamily="34" charset="0"/>
                <a:cs typeface="Calibri" pitchFamily="34" charset="0"/>
              </a:rPr>
              <a:t>you’re overweight</a:t>
            </a:r>
            <a:r>
              <a:rPr lang="en-GB" sz="2400" dirty="0">
                <a:solidFill>
                  <a:schemeClr val="accent3">
                    <a:lumMod val="50000"/>
                  </a:schemeClr>
                </a:solidFill>
                <a:latin typeface="Calibri" pitchFamily="34" charset="0"/>
                <a:cs typeface="Calibri" pitchFamily="34" charset="0"/>
              </a:rPr>
              <a:t>. So take your weight reduction slowly and steadily.  If you start starving yourself, you’ll fail within a week or two. </a:t>
            </a:r>
            <a:r>
              <a:rPr lang="en-GB" sz="2400" b="1" dirty="0">
                <a:solidFill>
                  <a:srgbClr val="FF0000"/>
                </a:solidFill>
                <a:latin typeface="Calibri" pitchFamily="34" charset="0"/>
                <a:cs typeface="Calibri" pitchFamily="34" charset="0"/>
              </a:rPr>
              <a:t>Guaranteed.</a:t>
            </a:r>
          </a:p>
          <a:p>
            <a:pPr>
              <a:defRPr/>
            </a:pPr>
            <a:endParaRPr lang="en-ZA" sz="2400" b="1" dirty="0">
              <a:solidFill>
                <a:srgbClr val="FF0000"/>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			For the next year or so, you’re going to be in 		a </a:t>
            </a:r>
            <a:r>
              <a:rPr lang="en-GB" sz="2400" b="1" dirty="0">
                <a:solidFill>
                  <a:srgbClr val="FF0000"/>
                </a:solidFill>
                <a:latin typeface="Calibri" pitchFamily="34" charset="0"/>
                <a:cs typeface="Calibri" pitchFamily="34" charset="0"/>
              </a:rPr>
              <a:t>weight loss phase</a:t>
            </a:r>
            <a:r>
              <a:rPr lang="en-GB" sz="2400" dirty="0">
                <a:solidFill>
                  <a:schemeClr val="accent3">
                    <a:lumMod val="50000"/>
                  </a:schemeClr>
                </a:solidFill>
                <a:latin typeface="Calibri" pitchFamily="34" charset="0"/>
                <a:cs typeface="Calibri" pitchFamily="34" charset="0"/>
              </a:rPr>
              <a:t>; consuming fewer calories 			every day than your body needs.</a:t>
            </a:r>
            <a:endParaRPr lang="en-GB" sz="2400" b="1" dirty="0">
              <a:solidFill>
                <a:srgbClr val="FF0000"/>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0723" name="Picture 2" descr="dirty_boot_prints_clipart.png"/>
          <p:cNvPicPr>
            <a:picLocks noChangeAspect="1"/>
          </p:cNvPicPr>
          <p:nvPr/>
        </p:nvPicPr>
        <p:blipFill>
          <a:blip r:embed="rId2" cstate="print">
            <a:grayscl/>
            <a:biLevel thresh="50000"/>
          </a:blip>
          <a:srcRect/>
          <a:stretch>
            <a:fillRect/>
          </a:stretch>
        </p:blipFill>
        <p:spPr bwMode="auto">
          <a:xfrm rot="-2832623">
            <a:off x="7365207" y="4622006"/>
            <a:ext cx="1312862" cy="1844675"/>
          </a:xfrm>
          <a:prstGeom prst="rect">
            <a:avLst/>
          </a:prstGeom>
          <a:noFill/>
          <a:ln w="9525">
            <a:noFill/>
            <a:miter lim="800000"/>
            <a:headEnd/>
            <a:tailEnd/>
          </a:ln>
        </p:spPr>
      </p:pic>
      <p:sp>
        <p:nvSpPr>
          <p:cNvPr id="4" name="TextBox 3"/>
          <p:cNvSpPr txBox="1"/>
          <p:nvPr/>
        </p:nvSpPr>
        <p:spPr>
          <a:xfrm>
            <a:off x="323850" y="260350"/>
            <a:ext cx="8496300" cy="6278563"/>
          </a:xfrm>
          <a:prstGeom prst="rect">
            <a:avLst/>
          </a:prstGeom>
          <a:noFill/>
        </p:spPr>
        <p:txBody>
          <a:bodyPr>
            <a:spAutoFit/>
          </a:bodyPr>
          <a:lstStyle/>
          <a:p>
            <a:pPr>
              <a:defRPr/>
            </a:pPr>
            <a:endParaRPr lang="en-ZA" dirty="0"/>
          </a:p>
          <a:p>
            <a:pPr>
              <a:defRPr/>
            </a:pPr>
            <a:r>
              <a:rPr lang="en-GB" sz="2400" dirty="0">
                <a:solidFill>
                  <a:schemeClr val="accent3">
                    <a:lumMod val="50000"/>
                  </a:schemeClr>
                </a:solidFill>
                <a:latin typeface="Calibri" pitchFamily="34" charset="0"/>
                <a:cs typeface="Calibri" pitchFamily="34" charset="0"/>
              </a:rPr>
              <a:t>Once you get down to a BMI of 25 you can let the brakes off a little and put yourself into a </a:t>
            </a:r>
            <a:r>
              <a:rPr lang="en-GB" sz="2400" b="1" dirty="0">
                <a:solidFill>
                  <a:srgbClr val="FF0000"/>
                </a:solidFill>
                <a:latin typeface="Calibri" pitchFamily="34" charset="0"/>
                <a:cs typeface="Calibri" pitchFamily="34" charset="0"/>
              </a:rPr>
              <a:t>maintenance phase </a:t>
            </a:r>
            <a:r>
              <a:rPr lang="en-GB" sz="2400" dirty="0">
                <a:solidFill>
                  <a:schemeClr val="accent3">
                    <a:lumMod val="50000"/>
                  </a:schemeClr>
                </a:solidFill>
                <a:latin typeface="Calibri" pitchFamily="34" charset="0"/>
                <a:cs typeface="Calibri" pitchFamily="34" charset="0"/>
              </a:rPr>
              <a:t>where your daily calorie intake is equal to your bodily requirement. </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Now, having established how many calories it’s possible to cut out of your diet, you need to start putting some daily lists together of what you can allow yourself to eat. Put together some meal ideas on paper, one for each day of the week.  You can use the thousands of recipes available in the many books and website dedicated to weight loss. </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b="1" dirty="0">
                <a:solidFill>
                  <a:srgbClr val="FF0000"/>
                </a:solidFill>
                <a:latin typeface="Calibri" pitchFamily="34" charset="0"/>
                <a:cs typeface="Calibri" pitchFamily="34" charset="0"/>
              </a:rPr>
              <a:t>Let’s recap: </a:t>
            </a:r>
            <a:r>
              <a:rPr lang="en-ZA" sz="2400" dirty="0">
                <a:solidFill>
                  <a:srgbClr val="FF0000"/>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You need to work out how many calories </a:t>
            </a:r>
          </a:p>
          <a:p>
            <a:pPr>
              <a:defRPr/>
            </a:pPr>
            <a:r>
              <a:rPr lang="en-GB" sz="2400" dirty="0">
                <a:solidFill>
                  <a:schemeClr val="accent3">
                    <a:lumMod val="50000"/>
                  </a:schemeClr>
                </a:solidFill>
                <a:latin typeface="Calibri" pitchFamily="34" charset="0"/>
                <a:cs typeface="Calibri" pitchFamily="34" charset="0"/>
              </a:rPr>
              <a:t>you consume every day. Actually draw up a list. You’ll be </a:t>
            </a:r>
          </a:p>
          <a:p>
            <a:pPr>
              <a:defRPr/>
            </a:pPr>
            <a:r>
              <a:rPr lang="en-GB" sz="2400" dirty="0">
                <a:solidFill>
                  <a:schemeClr val="accent3">
                    <a:lumMod val="50000"/>
                  </a:schemeClr>
                </a:solidFill>
                <a:latin typeface="Calibri" pitchFamily="34" charset="0"/>
                <a:cs typeface="Calibri" pitchFamily="34" charset="0"/>
              </a:rPr>
              <a:t>shocked. Work out a way of limiting your intake to the </a:t>
            </a:r>
          </a:p>
          <a:p>
            <a:pPr>
              <a:defRPr/>
            </a:pPr>
            <a:r>
              <a:rPr lang="en-GB" sz="2400" dirty="0">
                <a:solidFill>
                  <a:schemeClr val="accent3">
                    <a:lumMod val="50000"/>
                  </a:schemeClr>
                </a:solidFill>
                <a:latin typeface="Calibri" pitchFamily="34" charset="0"/>
                <a:cs typeface="Calibri" pitchFamily="34" charset="0"/>
              </a:rPr>
              <a:t>values I mentioned above. Your goal is for a small, steady </a:t>
            </a:r>
          </a:p>
          <a:p>
            <a:pPr>
              <a:defRPr/>
            </a:pPr>
            <a:r>
              <a:rPr lang="en-GB" sz="2400" dirty="0">
                <a:solidFill>
                  <a:schemeClr val="accent3">
                    <a:lumMod val="50000"/>
                  </a:schemeClr>
                </a:solidFill>
                <a:latin typeface="Calibri" pitchFamily="34" charset="0"/>
                <a:cs typeface="Calibri" pitchFamily="34" charset="0"/>
              </a:rPr>
              <a:t>weight loss. Rapid weight loss is doomed to fail.</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323850" y="333375"/>
            <a:ext cx="8569325" cy="6264275"/>
          </a:xfrm>
          <a:ln w="127000" cap="sq">
            <a:solidFill>
              <a:srgbClr val="008000"/>
            </a:solidFill>
            <a:prstDash val="dashDot"/>
            <a:bevel/>
          </a:ln>
        </p:spPr>
        <p:txBody>
          <a:bodyPr rtlCol="0">
            <a:normAutofit/>
          </a:bodyPr>
          <a:lstStyle/>
          <a:p>
            <a:pPr fontAlgn="auto">
              <a:spcBef>
                <a:spcPts val="600"/>
              </a:spcBef>
              <a:spcAft>
                <a:spcPts val="0"/>
              </a:spcAft>
              <a:buFont typeface="Courier New" pitchFamily="49" charset="0"/>
              <a:buChar char="o"/>
              <a:defRPr/>
            </a:pPr>
            <a:endParaRPr lang="en-GB" sz="2400" dirty="0" smtClean="0">
              <a:solidFill>
                <a:srgbClr val="FF0000"/>
              </a:solidFill>
              <a:latin typeface="Times New Roman" pitchFamily="18" charset="0"/>
              <a:cs typeface="Times New Roman" pitchFamily="18" charset="0"/>
            </a:endParaRPr>
          </a:p>
          <a:p>
            <a:pPr fontAlgn="auto">
              <a:spcBef>
                <a:spcPts val="600"/>
              </a:spcBef>
              <a:spcAft>
                <a:spcPts val="0"/>
              </a:spcAft>
              <a:buFont typeface="Courier New" pitchFamily="49" charset="0"/>
              <a:buChar char="o"/>
              <a:defRPr/>
            </a:pPr>
            <a:r>
              <a:rPr lang="en-GB" sz="2400" dirty="0" smtClean="0">
                <a:solidFill>
                  <a:srgbClr val="FF0000"/>
                </a:solidFill>
                <a:cs typeface="Calibri" pitchFamily="34" charset="0"/>
              </a:rPr>
              <a:t>A year from now, comments and jibes like this will be a thing of the past. Things are going to change for you.</a:t>
            </a:r>
          </a:p>
          <a:p>
            <a:pPr fontAlgn="auto">
              <a:spcBef>
                <a:spcPts val="600"/>
              </a:spcBef>
              <a:spcAft>
                <a:spcPts val="0"/>
              </a:spcAft>
              <a:buFont typeface="Courier New" pitchFamily="49" charset="0"/>
              <a:buChar char="o"/>
              <a:defRPr/>
            </a:pPr>
            <a:r>
              <a:rPr lang="en-GB" sz="2400" dirty="0" smtClean="0">
                <a:solidFill>
                  <a:srgbClr val="FF0000"/>
                </a:solidFill>
                <a:cs typeface="Calibri" pitchFamily="34" charset="0"/>
              </a:rPr>
              <a:t>And that’s because you’ve shown the strength of character to enrol in the </a:t>
            </a:r>
            <a:r>
              <a:rPr lang="en-GB" sz="2400" b="1" dirty="0" smtClean="0">
                <a:solidFill>
                  <a:schemeClr val="accent3">
                    <a:lumMod val="50000"/>
                  </a:schemeClr>
                </a:solidFill>
                <a:effectLst>
                  <a:outerShdw blurRad="38100" dist="38100" dir="2700000" algn="tl">
                    <a:srgbClr val="000000">
                      <a:alpha val="43137"/>
                    </a:srgbClr>
                  </a:outerShdw>
                </a:effectLst>
                <a:cs typeface="Calibri" pitchFamily="34" charset="0"/>
              </a:rPr>
              <a:t>WEIGHT LOSS BOOT CAMP EXTREME </a:t>
            </a:r>
            <a:r>
              <a:rPr lang="en-GB" sz="2400" dirty="0" smtClean="0">
                <a:solidFill>
                  <a:srgbClr val="FF0000"/>
                </a:solidFill>
                <a:cs typeface="Calibri" pitchFamily="34" charset="0"/>
              </a:rPr>
              <a:t>or </a:t>
            </a:r>
            <a:r>
              <a:rPr lang="en-GB" sz="2400" b="1" dirty="0" smtClean="0">
                <a:solidFill>
                  <a:schemeClr val="accent3">
                    <a:lumMod val="50000"/>
                  </a:schemeClr>
                </a:solidFill>
                <a:effectLst>
                  <a:outerShdw blurRad="38100" dist="38100" dir="2700000" algn="tl">
                    <a:srgbClr val="000000">
                      <a:alpha val="43137"/>
                    </a:srgbClr>
                  </a:outerShdw>
                </a:effectLst>
                <a:cs typeface="Calibri" pitchFamily="34" charset="0"/>
              </a:rPr>
              <a:t>WLBCE!</a:t>
            </a:r>
          </a:p>
          <a:p>
            <a:pPr fontAlgn="auto">
              <a:spcBef>
                <a:spcPts val="600"/>
              </a:spcBef>
              <a:spcAft>
                <a:spcPts val="0"/>
              </a:spcAft>
              <a:buFont typeface="Courier New" pitchFamily="49" charset="0"/>
              <a:buChar char="o"/>
              <a:defRPr/>
            </a:pPr>
            <a:r>
              <a:rPr lang="en-ZA" sz="2400" dirty="0" smtClean="0">
                <a:solidFill>
                  <a:srgbClr val="FF0000"/>
                </a:solidFill>
                <a:cs typeface="Calibri" pitchFamily="34" charset="0"/>
              </a:rPr>
              <a:t> Before we begin changing your current approach to eating &amp; weight loss, there are a few basic principles, facts and ideas, that we need to remind you of:</a:t>
            </a:r>
          </a:p>
          <a:p>
            <a:pPr fontAlgn="auto">
              <a:spcBef>
                <a:spcPts val="600"/>
              </a:spcBef>
              <a:spcAft>
                <a:spcPts val="0"/>
              </a:spcAft>
              <a:buFont typeface="Arial" charset="0"/>
              <a:buNone/>
              <a:defRPr/>
            </a:pPr>
            <a:endParaRPr lang="en-ZA" sz="2400" dirty="0" smtClean="0">
              <a:solidFill>
                <a:srgbClr val="FF0000"/>
              </a:solidFill>
              <a:cs typeface="Calibri" pitchFamily="34" charset="0"/>
            </a:endParaRPr>
          </a:p>
          <a:p>
            <a:pPr fontAlgn="auto">
              <a:spcBef>
                <a:spcPts val="600"/>
              </a:spcBef>
              <a:spcAft>
                <a:spcPts val="0"/>
              </a:spcAft>
              <a:buFont typeface="Arial" charset="0"/>
              <a:buNone/>
              <a:defRPr/>
            </a:pPr>
            <a:r>
              <a:rPr lang="en-ZA" sz="2400" b="1" dirty="0" smtClean="0">
                <a:solidFill>
                  <a:schemeClr val="accent3">
                    <a:lumMod val="50000"/>
                  </a:schemeClr>
                </a:solidFill>
                <a:cs typeface="Calibri" pitchFamily="34" charset="0"/>
              </a:rPr>
              <a:t>	</a:t>
            </a:r>
            <a:r>
              <a:rPr lang="en-ZA" sz="2400" b="1" dirty="0" smtClean="0">
                <a:solidFill>
                  <a:srgbClr val="FF0000"/>
                </a:solidFill>
                <a:cs typeface="Calibri" pitchFamily="34" charset="0"/>
              </a:rPr>
              <a:t>FIRST</a:t>
            </a:r>
            <a:r>
              <a:rPr lang="en-ZA" sz="2400" b="1" dirty="0" smtClean="0">
                <a:solidFill>
                  <a:srgbClr val="FF0000"/>
                </a:solidFill>
                <a:effectLst>
                  <a:outerShdw blurRad="38100" dist="38100" dir="2700000" algn="tl">
                    <a:srgbClr val="000000">
                      <a:alpha val="43137"/>
                    </a:srgbClr>
                  </a:outerShdw>
                </a:effectLst>
                <a:cs typeface="Calibri" pitchFamily="34" charset="0"/>
              </a:rPr>
              <a:t>:</a:t>
            </a:r>
            <a:r>
              <a:rPr lang="en-ZA" sz="2400" b="1" dirty="0" smtClean="0">
                <a:solidFill>
                  <a:schemeClr val="accent3">
                    <a:lumMod val="50000"/>
                  </a:schemeClr>
                </a:solidFill>
                <a:cs typeface="Calibri" pitchFamily="34" charset="0"/>
              </a:rPr>
              <a:t>	</a:t>
            </a:r>
            <a:r>
              <a:rPr lang="en-ZA" sz="2400" dirty="0" smtClean="0">
                <a:solidFill>
                  <a:schemeClr val="accent3">
                    <a:lumMod val="50000"/>
                  </a:schemeClr>
                </a:solidFill>
                <a:cs typeface="Calibri" pitchFamily="34" charset="0"/>
              </a:rPr>
              <a:t>You need to get into the right frame of mind &amp; then to keep it! Get out of  the comfort zone &amp; embrace change. This is the </a:t>
            </a:r>
            <a:r>
              <a:rPr lang="en-ZA" sz="2400" b="1" dirty="0" smtClean="0">
                <a:solidFill>
                  <a:srgbClr val="FF0000"/>
                </a:solidFill>
                <a:effectLst>
                  <a:outerShdw blurRad="38100" dist="38100" dir="2700000" algn="tl">
                    <a:srgbClr val="000000">
                      <a:alpha val="43137"/>
                    </a:srgbClr>
                  </a:outerShdw>
                </a:effectLst>
                <a:cs typeface="Calibri" pitchFamily="34" charset="0"/>
              </a:rPr>
              <a:t>CENTRAL IDEA </a:t>
            </a:r>
            <a:r>
              <a:rPr lang="en-ZA" sz="2400" dirty="0" smtClean="0">
                <a:solidFill>
                  <a:schemeClr val="accent3">
                    <a:lumMod val="50000"/>
                  </a:schemeClr>
                </a:solidFill>
                <a:cs typeface="Calibri" pitchFamily="34" charset="0"/>
              </a:rPr>
              <a:t>of  </a:t>
            </a:r>
            <a:r>
              <a:rPr lang="en-ZA" sz="2400" b="1" dirty="0" smtClean="0">
                <a:solidFill>
                  <a:srgbClr val="FF0000"/>
                </a:solidFill>
                <a:effectLst>
                  <a:outerShdw blurRad="38100" dist="38100" dir="2700000" algn="tl">
                    <a:srgbClr val="000000">
                      <a:alpha val="43137"/>
                    </a:srgbClr>
                  </a:outerShdw>
                </a:effectLst>
                <a:cs typeface="Calibri" pitchFamily="34" charset="0"/>
              </a:rPr>
              <a:t>WLBCE</a:t>
            </a:r>
            <a:r>
              <a:rPr lang="en-ZA" sz="2400" dirty="0" smtClean="0">
                <a:solidFill>
                  <a:schemeClr val="accent3">
                    <a:lumMod val="50000"/>
                  </a:schemeClr>
                </a:solidFill>
                <a:cs typeface="Calibri" pitchFamily="34" charset="0"/>
              </a:rPr>
              <a:t>.</a:t>
            </a:r>
            <a:r>
              <a:rPr lang="en-ZA" sz="2400" dirty="0" smtClean="0">
                <a:solidFill>
                  <a:srgbClr val="008000"/>
                </a:solidFill>
                <a:cs typeface="Calibri" pitchFamily="34" charset="0"/>
              </a:rPr>
              <a:t>  </a:t>
            </a:r>
            <a:r>
              <a:rPr lang="en-ZA" sz="2400" dirty="0" smtClean="0">
                <a:solidFill>
                  <a:schemeClr val="accent3">
                    <a:lumMod val="50000"/>
                  </a:schemeClr>
                </a:solidFill>
                <a:cs typeface="Calibri" pitchFamily="34" charset="0"/>
              </a:rPr>
              <a:t>You are going to </a:t>
            </a:r>
            <a:r>
              <a:rPr lang="en-ZA" sz="2400" b="1" dirty="0" smtClean="0">
                <a:solidFill>
                  <a:srgbClr val="FF0000"/>
                </a:solidFill>
                <a:effectLst>
                  <a:outerShdw blurRad="38100" dist="38100" dir="2700000" algn="tl">
                    <a:srgbClr val="000000">
                      <a:alpha val="43137"/>
                    </a:srgbClr>
                  </a:outerShdw>
                </a:effectLst>
                <a:cs typeface="Calibri" pitchFamily="34" charset="0"/>
              </a:rPr>
              <a:t>PUSH</a:t>
            </a:r>
            <a:r>
              <a:rPr lang="en-ZA" sz="2400" b="1" dirty="0" smtClean="0">
                <a:solidFill>
                  <a:srgbClr val="FF0000"/>
                </a:solidFill>
                <a:cs typeface="Calibri" pitchFamily="34" charset="0"/>
              </a:rPr>
              <a:t> </a:t>
            </a:r>
            <a:r>
              <a:rPr lang="en-ZA" sz="2400" b="1" dirty="0" smtClean="0">
                <a:solidFill>
                  <a:srgbClr val="FF0000"/>
                </a:solidFill>
                <a:effectLst>
                  <a:outerShdw blurRad="38100" dist="38100" dir="2700000" algn="tl">
                    <a:srgbClr val="000000">
                      <a:alpha val="43137"/>
                    </a:srgbClr>
                  </a:outerShdw>
                </a:effectLst>
                <a:cs typeface="Calibri" pitchFamily="34" charset="0"/>
              </a:rPr>
              <a:t>&amp; PUNISH </a:t>
            </a:r>
            <a:r>
              <a:rPr lang="en-ZA" sz="2400" dirty="0" smtClean="0">
                <a:solidFill>
                  <a:schemeClr val="accent3">
                    <a:lumMod val="50000"/>
                  </a:schemeClr>
                </a:solidFill>
                <a:cs typeface="Calibri" pitchFamily="34" charset="0"/>
              </a:rPr>
              <a:t>yourself, until you have your mind control &amp; shape your natural behaviour.</a:t>
            </a:r>
          </a:p>
          <a:p>
            <a:pPr fontAlgn="auto">
              <a:spcBef>
                <a:spcPts val="600"/>
              </a:spcBef>
              <a:spcAft>
                <a:spcPts val="0"/>
              </a:spcAft>
              <a:buFont typeface="Arial" charset="0"/>
              <a:buNone/>
              <a:defRPr/>
            </a:pPr>
            <a:endParaRPr lang="en-ZA" sz="2400" dirty="0" smtClean="0">
              <a:solidFill>
                <a:srgbClr val="FF0000"/>
              </a:solidFill>
              <a:latin typeface="Times New Roman" pitchFamily="18" charset="0"/>
              <a:cs typeface="Times New Roman" pitchFamily="18" charset="0"/>
            </a:endParaRPr>
          </a:p>
          <a:p>
            <a:pPr fontAlgn="auto">
              <a:spcBef>
                <a:spcPts val="600"/>
              </a:spcBef>
              <a:spcAft>
                <a:spcPts val="0"/>
              </a:spcAft>
              <a:buFont typeface="Arial" charset="0"/>
              <a:buNone/>
              <a:defRPr/>
            </a:pPr>
            <a:endParaRPr lang="en-GB" sz="3000" b="1"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fontAlgn="auto">
              <a:spcAft>
                <a:spcPts val="0"/>
              </a:spcAft>
              <a:buFont typeface="Arial" pitchFamily="34" charset="0"/>
              <a:buNone/>
              <a:defRPr/>
            </a:pPr>
            <a:endParaRPr lang="en-GB"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1747" name="Picture 2" descr="dirty_boot_prints_clipart.png"/>
          <p:cNvPicPr>
            <a:picLocks noChangeAspect="1"/>
          </p:cNvPicPr>
          <p:nvPr/>
        </p:nvPicPr>
        <p:blipFill>
          <a:blip r:embed="rId2" cstate="print">
            <a:grayscl/>
            <a:biLevel thresh="50000"/>
          </a:blip>
          <a:srcRect/>
          <a:stretch>
            <a:fillRect/>
          </a:stretch>
        </p:blipFill>
        <p:spPr bwMode="auto">
          <a:xfrm rot="1782483">
            <a:off x="569913" y="4868863"/>
            <a:ext cx="1381125" cy="1938337"/>
          </a:xfrm>
          <a:prstGeom prst="rect">
            <a:avLst/>
          </a:prstGeom>
          <a:noFill/>
          <a:ln w="9525">
            <a:noFill/>
            <a:miter lim="800000"/>
            <a:headEnd/>
            <a:tailEnd/>
          </a:ln>
        </p:spPr>
      </p:pic>
      <p:sp>
        <p:nvSpPr>
          <p:cNvPr id="31748" name="TextBox 3"/>
          <p:cNvSpPr txBox="1">
            <a:spLocks noChangeArrowheads="1"/>
          </p:cNvSpPr>
          <p:nvPr/>
        </p:nvSpPr>
        <p:spPr bwMode="auto">
          <a:xfrm>
            <a:off x="395288" y="260350"/>
            <a:ext cx="8424862" cy="646113"/>
          </a:xfrm>
          <a:prstGeom prst="rect">
            <a:avLst/>
          </a:prstGeom>
          <a:noFill/>
          <a:ln w="9525">
            <a:noFill/>
            <a:miter lim="800000"/>
            <a:headEnd/>
            <a:tailEnd/>
          </a:ln>
        </p:spPr>
        <p:txBody>
          <a:bodyPr>
            <a:spAutoFit/>
          </a:bodyPr>
          <a:lstStyle/>
          <a:p>
            <a:endParaRPr lang="en-ZA"/>
          </a:p>
          <a:p>
            <a:endParaRPr lang="en-GB"/>
          </a:p>
        </p:txBody>
      </p:sp>
      <p:sp>
        <p:nvSpPr>
          <p:cNvPr id="31749" name="TextBox 4"/>
          <p:cNvSpPr txBox="1">
            <a:spLocks noChangeArrowheads="1"/>
          </p:cNvSpPr>
          <p:nvPr/>
        </p:nvSpPr>
        <p:spPr bwMode="auto">
          <a:xfrm>
            <a:off x="323850" y="411163"/>
            <a:ext cx="8496300" cy="461962"/>
          </a:xfrm>
          <a:prstGeom prst="rect">
            <a:avLst/>
          </a:prstGeom>
          <a:noFill/>
          <a:ln w="9525">
            <a:noFill/>
            <a:miter lim="800000"/>
            <a:headEnd/>
            <a:tailEnd/>
          </a:ln>
        </p:spPr>
        <p:txBody>
          <a:bodyPr anchor="ctr">
            <a:spAutoFit/>
          </a:bodyPr>
          <a:lstStyle/>
          <a:p>
            <a:pPr algn="ctr"/>
            <a:r>
              <a:rPr lang="en-ZA" sz="2400" b="1" u="sng">
                <a:solidFill>
                  <a:srgbClr val="FF0000"/>
                </a:solidFill>
                <a:latin typeface="Stencil" pitchFamily="82" charset="0"/>
              </a:rPr>
              <a:t>STEP FOUR: where to eat</a:t>
            </a:r>
            <a:endParaRPr lang="en-GB" sz="2400" b="1" u="sng">
              <a:solidFill>
                <a:srgbClr val="FF0000"/>
              </a:solidFill>
              <a:latin typeface="Stencil" pitchFamily="82" charset="0"/>
            </a:endParaRPr>
          </a:p>
        </p:txBody>
      </p:sp>
      <p:sp>
        <p:nvSpPr>
          <p:cNvPr id="6" name="TextBox 5"/>
          <p:cNvSpPr txBox="1"/>
          <p:nvPr/>
        </p:nvSpPr>
        <p:spPr>
          <a:xfrm>
            <a:off x="323850" y="836613"/>
            <a:ext cx="8496300" cy="5540375"/>
          </a:xfrm>
          <a:prstGeom prst="rect">
            <a:avLst/>
          </a:prstGeom>
          <a:noFill/>
        </p:spPr>
        <p:txBody>
          <a:bodyPr>
            <a:spAutoFit/>
          </a:bodyPr>
          <a:lstStyle/>
          <a:p>
            <a:pPr>
              <a:defRPr/>
            </a:pPr>
            <a:endParaRPr lang="en-GB" dirty="0"/>
          </a:p>
          <a:p>
            <a:pPr>
              <a:defRPr/>
            </a:pPr>
            <a:r>
              <a:rPr lang="en-GB" sz="2400" dirty="0">
                <a:solidFill>
                  <a:schemeClr val="accent3">
                    <a:lumMod val="50000"/>
                  </a:schemeClr>
                </a:solidFill>
                <a:latin typeface="Calibri" pitchFamily="34" charset="0"/>
                <a:cs typeface="Calibri" pitchFamily="34" charset="0"/>
              </a:rPr>
              <a:t>Where do you eat your meals? On the sofa in front of the TV? At the desk in front of the computer? These places are designed for something else. When we eat food in front of the TV, what are we concentrating on? Well, it sure isn’t the food! When we are limit ourselves to three meals a day with no snacks or extras, then, to get maximum enjoyment from our food, we really need to be fully focused on what we’re eating.</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So, what you need to do is sit at a table, preferably with family members, if possible, and concentrate on the meal in front of you. 		The important thing is to take your food more 			seriously. You’ll find that by taking your food slowly, 		one mouthful at a time, you can begin to appreciate 		the flavours, textures and other attributes.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2771" name="Picture 2" descr="dirty_boot_prints_clipart.png"/>
          <p:cNvPicPr>
            <a:picLocks noChangeAspect="1"/>
          </p:cNvPicPr>
          <p:nvPr/>
        </p:nvPicPr>
        <p:blipFill>
          <a:blip r:embed="rId2" cstate="print">
            <a:grayscl/>
            <a:biLevel thresh="50000"/>
          </a:blip>
          <a:srcRect/>
          <a:stretch>
            <a:fillRect/>
          </a:stretch>
        </p:blipFill>
        <p:spPr bwMode="auto">
          <a:xfrm rot="-2832623">
            <a:off x="7365207" y="4828381"/>
            <a:ext cx="1312862" cy="1844675"/>
          </a:xfrm>
          <a:prstGeom prst="rect">
            <a:avLst/>
          </a:prstGeom>
          <a:noFill/>
          <a:ln w="9525">
            <a:noFill/>
            <a:miter lim="800000"/>
            <a:headEnd/>
            <a:tailEnd/>
          </a:ln>
        </p:spPr>
      </p:pic>
      <p:sp>
        <p:nvSpPr>
          <p:cNvPr id="4" name="TextBox 3"/>
          <p:cNvSpPr txBox="1"/>
          <p:nvPr/>
        </p:nvSpPr>
        <p:spPr>
          <a:xfrm>
            <a:off x="323850" y="260350"/>
            <a:ext cx="8496300" cy="6278563"/>
          </a:xfrm>
          <a:prstGeom prst="rect">
            <a:avLst/>
          </a:prstGeom>
          <a:noFill/>
        </p:spPr>
        <p:txBody>
          <a:bodyPr>
            <a:spAutoFit/>
          </a:bodyPr>
          <a:lstStyle/>
          <a:p>
            <a:pPr>
              <a:defRPr/>
            </a:pPr>
            <a:endParaRPr lang="en-ZA" dirty="0"/>
          </a:p>
          <a:p>
            <a:pPr>
              <a:defRPr/>
            </a:pPr>
            <a:r>
              <a:rPr lang="en-GB" sz="2400" dirty="0">
                <a:solidFill>
                  <a:schemeClr val="accent3">
                    <a:lumMod val="50000"/>
                  </a:schemeClr>
                </a:solidFill>
                <a:latin typeface="Calibri" pitchFamily="34" charset="0"/>
                <a:cs typeface="Calibri" pitchFamily="34" charset="0"/>
              </a:rPr>
              <a:t>Treat each meal as an occasion. With your new </a:t>
            </a:r>
            <a:r>
              <a:rPr lang="en-GB" sz="2400" b="1" dirty="0">
                <a:solidFill>
                  <a:srgbClr val="FF0000"/>
                </a:solidFill>
                <a:latin typeface="Calibri" pitchFamily="34" charset="0"/>
                <a:cs typeface="Calibri" pitchFamily="34" charset="0"/>
              </a:rPr>
              <a:t>‘three meals a day’ </a:t>
            </a:r>
            <a:r>
              <a:rPr lang="en-GB" sz="2400" dirty="0">
                <a:solidFill>
                  <a:schemeClr val="accent3">
                    <a:lumMod val="50000"/>
                  </a:schemeClr>
                </a:solidFill>
                <a:latin typeface="Calibri" pitchFamily="34" charset="0"/>
                <a:cs typeface="Calibri" pitchFamily="34" charset="0"/>
              </a:rPr>
              <a:t>routine then each meal becomes a more important part of your daily regime. If you think about each meal, before and after you’ve eaten it you’ll get much more value out of it than, if you gave it no consideration at all. </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Think about this, it’s a bit of a radical idea and you might not think it would work but, by re-jigging your mindset with respect to your food and where you eat it, you’ll be surprised to find that you might never want to buy a burger again!</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In the modern world it’s not always easy to eat in the way </a:t>
            </a:r>
          </a:p>
          <a:p>
            <a:pPr>
              <a:defRPr/>
            </a:pPr>
            <a:r>
              <a:rPr lang="en-GB" sz="2400" dirty="0">
                <a:solidFill>
                  <a:schemeClr val="accent3">
                    <a:lumMod val="50000"/>
                  </a:schemeClr>
                </a:solidFill>
                <a:latin typeface="Calibri" pitchFamily="34" charset="0"/>
                <a:cs typeface="Calibri" pitchFamily="34" charset="0"/>
              </a:rPr>
              <a:t>I’ve described. Work or family commitments that mean </a:t>
            </a:r>
          </a:p>
          <a:p>
            <a:pPr>
              <a:defRPr/>
            </a:pPr>
            <a:r>
              <a:rPr lang="en-GB" sz="2400" dirty="0">
                <a:solidFill>
                  <a:schemeClr val="accent3">
                    <a:lumMod val="50000"/>
                  </a:schemeClr>
                </a:solidFill>
                <a:latin typeface="Calibri" pitchFamily="34" charset="0"/>
                <a:cs typeface="Calibri" pitchFamily="34" charset="0"/>
              </a:rPr>
              <a:t>that we need to grab a bite of something on the run. Well, </a:t>
            </a:r>
          </a:p>
          <a:p>
            <a:pPr>
              <a:defRPr/>
            </a:pPr>
            <a:r>
              <a:rPr lang="en-GB" sz="2400" dirty="0">
                <a:solidFill>
                  <a:schemeClr val="accent3">
                    <a:lumMod val="50000"/>
                  </a:schemeClr>
                </a:solidFill>
                <a:latin typeface="Calibri" pitchFamily="34" charset="0"/>
                <a:cs typeface="Calibri" pitchFamily="34" charset="0"/>
              </a:rPr>
              <a:t>that’s OK, once in a while. But, we’re aiming for a way to </a:t>
            </a:r>
          </a:p>
          <a:p>
            <a:pPr>
              <a:defRPr/>
            </a:pPr>
            <a:r>
              <a:rPr lang="en-GB" sz="2400" dirty="0">
                <a:solidFill>
                  <a:schemeClr val="accent3">
                    <a:lumMod val="50000"/>
                  </a:schemeClr>
                </a:solidFill>
                <a:latin typeface="Calibri" pitchFamily="34" charset="0"/>
                <a:cs typeface="Calibri" pitchFamily="34" charset="0"/>
              </a:rPr>
              <a:t>stabilize your eating pattern and get some structure into</a:t>
            </a:r>
            <a:endParaRPr lang="en-GB" sz="2400"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3795" name="Picture 2" descr="dirty_boot_prints_clipart.png"/>
          <p:cNvPicPr>
            <a:picLocks noChangeAspect="1"/>
          </p:cNvPicPr>
          <p:nvPr/>
        </p:nvPicPr>
        <p:blipFill>
          <a:blip r:embed="rId2" cstate="print">
            <a:grayscl/>
            <a:biLevel thresh="50000"/>
          </a:blip>
          <a:srcRect/>
          <a:stretch>
            <a:fillRect/>
          </a:stretch>
        </p:blipFill>
        <p:spPr bwMode="auto">
          <a:xfrm rot="1782483">
            <a:off x="577850" y="4654550"/>
            <a:ext cx="1414463" cy="1982788"/>
          </a:xfrm>
          <a:prstGeom prst="rect">
            <a:avLst/>
          </a:prstGeom>
          <a:noFill/>
          <a:ln w="9525">
            <a:noFill/>
            <a:miter lim="800000"/>
            <a:headEnd/>
            <a:tailEnd/>
          </a:ln>
        </p:spPr>
      </p:pic>
      <p:sp>
        <p:nvSpPr>
          <p:cNvPr id="4" name="TextBox 3"/>
          <p:cNvSpPr txBox="1"/>
          <p:nvPr/>
        </p:nvSpPr>
        <p:spPr>
          <a:xfrm>
            <a:off x="323850" y="260350"/>
            <a:ext cx="8496300" cy="3324225"/>
          </a:xfrm>
          <a:prstGeom prst="rect">
            <a:avLst/>
          </a:prstGeom>
          <a:noFill/>
        </p:spPr>
        <p:txBody>
          <a:bodyPr>
            <a:spAutoFit/>
          </a:bodyPr>
          <a:lstStyle/>
          <a:p>
            <a:pPr>
              <a:defRPr/>
            </a:pPr>
            <a:endParaRPr lang="en-ZA" dirty="0"/>
          </a:p>
          <a:p>
            <a:pPr>
              <a:defRPr/>
            </a:pPr>
            <a:r>
              <a:rPr lang="en-GB" sz="2400" dirty="0">
                <a:solidFill>
                  <a:schemeClr val="accent3">
                    <a:lumMod val="50000"/>
                  </a:schemeClr>
                </a:solidFill>
                <a:latin typeface="Calibri" pitchFamily="34" charset="0"/>
                <a:cs typeface="Calibri" pitchFamily="34" charset="0"/>
              </a:rPr>
              <a:t>your daily food consumption, so try to put it into practice whenever possible</a:t>
            </a:r>
            <a:r>
              <a:rPr lang="en-GB" sz="2400" dirty="0">
                <a:latin typeface="Calibri" pitchFamily="34" charset="0"/>
                <a:cs typeface="Calibri" pitchFamily="34" charset="0"/>
              </a:rPr>
              <a:t>.</a:t>
            </a:r>
          </a:p>
          <a:p>
            <a:pPr>
              <a:defRPr/>
            </a:pPr>
            <a:endParaRPr lang="en-ZA" sz="2400" dirty="0">
              <a:latin typeface="Calibri" pitchFamily="34" charset="0"/>
              <a:cs typeface="Calibri" pitchFamily="34" charset="0"/>
            </a:endParaRPr>
          </a:p>
          <a:p>
            <a:pPr>
              <a:defRPr/>
            </a:pPr>
            <a:r>
              <a:rPr lang="en-ZA" sz="2400" b="1" dirty="0">
                <a:solidFill>
                  <a:srgbClr val="FF0000"/>
                </a:solidFill>
                <a:latin typeface="Calibri" pitchFamily="34" charset="0"/>
                <a:cs typeface="Calibri" pitchFamily="34" charset="0"/>
              </a:rPr>
              <a:t>Let’s recap</a:t>
            </a:r>
            <a:r>
              <a:rPr lang="en-ZA" sz="2400" b="1" dirty="0">
                <a:solidFill>
                  <a:schemeClr val="accent3">
                    <a:lumMod val="50000"/>
                  </a:schemeClr>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Choose a place to eat where you can concentrate on your food without distraction. The TV, computers and cell phones are the biggest culprits here. Give yourself time and space to appreciate your food.</a:t>
            </a:r>
          </a:p>
          <a:p>
            <a:pPr>
              <a:defRPr/>
            </a:pPr>
            <a:endParaRPr lang="en-GB" sz="2400" b="1" dirty="0">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4819" name="Picture 2" descr="dirty_boot_prints_clipart.png"/>
          <p:cNvPicPr>
            <a:picLocks noChangeAspect="1"/>
          </p:cNvPicPr>
          <p:nvPr/>
        </p:nvPicPr>
        <p:blipFill>
          <a:blip r:embed="rId2" cstate="print">
            <a:grayscl/>
            <a:biLevel thresh="50000"/>
          </a:blip>
          <a:srcRect/>
          <a:stretch>
            <a:fillRect/>
          </a:stretch>
        </p:blipFill>
        <p:spPr bwMode="auto">
          <a:xfrm rot="-2832623">
            <a:off x="7176294" y="4601369"/>
            <a:ext cx="1354137" cy="1901825"/>
          </a:xfrm>
          <a:prstGeom prst="rect">
            <a:avLst/>
          </a:prstGeom>
          <a:noFill/>
          <a:ln w="9525">
            <a:noFill/>
            <a:miter lim="800000"/>
            <a:headEnd/>
            <a:tailEnd/>
          </a:ln>
        </p:spPr>
      </p:pic>
      <p:sp>
        <p:nvSpPr>
          <p:cNvPr id="4" name="TextBox 3"/>
          <p:cNvSpPr txBox="1"/>
          <p:nvPr/>
        </p:nvSpPr>
        <p:spPr>
          <a:xfrm>
            <a:off x="323850" y="430213"/>
            <a:ext cx="8496300" cy="461962"/>
          </a:xfrm>
          <a:prstGeom prst="rect">
            <a:avLst/>
          </a:prstGeom>
          <a:noFill/>
        </p:spPr>
        <p:txBody>
          <a:bodyPr anchor="ctr">
            <a:spAutoFit/>
          </a:bodyPr>
          <a:lstStyle/>
          <a:p>
            <a:pPr algn="ctr">
              <a:defRPr/>
            </a:pPr>
            <a:r>
              <a:rPr lang="en-ZA" sz="2400" b="1" u="sng" dirty="0">
                <a:solidFill>
                  <a:srgbClr val="FF0000"/>
                </a:solidFill>
                <a:effectLst>
                  <a:outerShdw blurRad="38100" dist="38100" dir="2700000" algn="tl">
                    <a:srgbClr val="000000">
                      <a:alpha val="43137"/>
                    </a:srgbClr>
                  </a:outerShdw>
                </a:effectLst>
                <a:latin typeface="Stencil" pitchFamily="82" charset="0"/>
              </a:rPr>
              <a:t>Step five: how to eat</a:t>
            </a:r>
            <a:endParaRPr lang="en-GB" sz="2400" b="1" u="sng" dirty="0">
              <a:solidFill>
                <a:srgbClr val="FF0000"/>
              </a:solidFill>
              <a:effectLst>
                <a:outerShdw blurRad="38100" dist="38100" dir="2700000" algn="tl">
                  <a:srgbClr val="000000">
                    <a:alpha val="43137"/>
                  </a:srgbClr>
                </a:outerShdw>
              </a:effectLst>
              <a:latin typeface="Stencil" pitchFamily="82" charset="0"/>
            </a:endParaRPr>
          </a:p>
        </p:txBody>
      </p:sp>
      <p:sp>
        <p:nvSpPr>
          <p:cNvPr id="5" name="TextBox 4"/>
          <p:cNvSpPr txBox="1"/>
          <p:nvPr/>
        </p:nvSpPr>
        <p:spPr>
          <a:xfrm>
            <a:off x="323850" y="908050"/>
            <a:ext cx="8496300" cy="5540375"/>
          </a:xfrm>
          <a:prstGeom prst="rect">
            <a:avLst/>
          </a:prstGeom>
          <a:noFill/>
        </p:spPr>
        <p:txBody>
          <a:bodyPr>
            <a:spAutoFit/>
          </a:bodyPr>
          <a:lstStyle/>
          <a:p>
            <a:pPr>
              <a:defRPr/>
            </a:pPr>
            <a:endParaRPr lang="en-GB" dirty="0"/>
          </a:p>
          <a:p>
            <a:pPr>
              <a:defRPr/>
            </a:pPr>
            <a:r>
              <a:rPr lang="en-GB" sz="2400" dirty="0">
                <a:solidFill>
                  <a:schemeClr val="accent3">
                    <a:lumMod val="50000"/>
                  </a:schemeClr>
                </a:solidFill>
                <a:latin typeface="Calibri" pitchFamily="34" charset="0"/>
                <a:cs typeface="Calibri" pitchFamily="34" charset="0"/>
              </a:rPr>
              <a:t>Go to a restaurant, canteen or snack bar, anywhere where people eat in public, get yourself a seat and watch the people around you. </a:t>
            </a:r>
          </a:p>
          <a:p>
            <a:pPr>
              <a:defRPr/>
            </a:pPr>
            <a:r>
              <a:rPr lang="en-GB" sz="2400" dirty="0">
                <a:solidFill>
                  <a:schemeClr val="accent3">
                    <a:lumMod val="50000"/>
                  </a:schemeClr>
                </a:solidFill>
                <a:latin typeface="Calibri" pitchFamily="34" charset="0"/>
                <a:cs typeface="Calibri" pitchFamily="34" charset="0"/>
              </a:rPr>
              <a:t>You’re going to watch as people eat, first find someone overweight Watch how they do it. Some of what I’ve mentioned already will probably be apparent. They’ll be shovelling food in, one forkful after another, not really tasting very much. They might be reading the newspaper at the same time. They’ll finish pretty quickly and be gone.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Now find a thin person. Not so easy these days in the </a:t>
            </a:r>
          </a:p>
          <a:p>
            <a:pPr>
              <a:defRPr/>
            </a:pPr>
            <a:r>
              <a:rPr lang="en-GB" sz="2400" dirty="0">
                <a:solidFill>
                  <a:schemeClr val="accent3">
                    <a:lumMod val="50000"/>
                  </a:schemeClr>
                </a:solidFill>
                <a:latin typeface="Calibri" pitchFamily="34" charset="0"/>
                <a:cs typeface="Calibri" pitchFamily="34" charset="0"/>
              </a:rPr>
              <a:t>USA but there are still a few kicking around . Watch how </a:t>
            </a:r>
          </a:p>
          <a:p>
            <a:pPr>
              <a:defRPr/>
            </a:pPr>
            <a:r>
              <a:rPr lang="en-GB" sz="2400" dirty="0">
                <a:solidFill>
                  <a:schemeClr val="accent3">
                    <a:lumMod val="50000"/>
                  </a:schemeClr>
                </a:solidFill>
                <a:latin typeface="Calibri" pitchFamily="34" charset="0"/>
                <a:cs typeface="Calibri" pitchFamily="34" charset="0"/>
              </a:rPr>
              <a:t>they eat. They take their time in selecting what’s going </a:t>
            </a:r>
          </a:p>
          <a:p>
            <a:pPr>
              <a:defRPr/>
            </a:pPr>
            <a:r>
              <a:rPr lang="en-GB" sz="2400" dirty="0">
                <a:solidFill>
                  <a:schemeClr val="accent3">
                    <a:lumMod val="50000"/>
                  </a:schemeClr>
                </a:solidFill>
                <a:latin typeface="Calibri" pitchFamily="34" charset="0"/>
                <a:cs typeface="Calibri" pitchFamily="34" charset="0"/>
              </a:rPr>
              <a:t>to go on the fork next. They put it in their mouth and </a:t>
            </a:r>
          </a:p>
          <a:p>
            <a:pPr>
              <a:defRPr/>
            </a:pPr>
            <a:r>
              <a:rPr lang="en-GB" sz="2400" dirty="0">
                <a:solidFill>
                  <a:schemeClr val="accent3">
                    <a:lumMod val="50000"/>
                  </a:schemeClr>
                </a:solidFill>
                <a:latin typeface="Calibri" pitchFamily="34" charset="0"/>
                <a:cs typeface="Calibri" pitchFamily="34" charset="0"/>
              </a:rPr>
              <a:t>chew slowly. They might even put the fork down </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5843" name="Picture 2" descr="dirty_boot_prints_clipart.png"/>
          <p:cNvPicPr>
            <a:picLocks noChangeAspect="1"/>
          </p:cNvPicPr>
          <p:nvPr/>
        </p:nvPicPr>
        <p:blipFill>
          <a:blip r:embed="rId2" cstate="print">
            <a:grayscl/>
            <a:biLevel thresh="50000"/>
          </a:blip>
          <a:srcRect/>
          <a:stretch>
            <a:fillRect/>
          </a:stretch>
        </p:blipFill>
        <p:spPr bwMode="auto">
          <a:xfrm rot="1782483">
            <a:off x="595313" y="4738688"/>
            <a:ext cx="1476375" cy="2071687"/>
          </a:xfrm>
          <a:prstGeom prst="rect">
            <a:avLst/>
          </a:prstGeom>
          <a:noFill/>
          <a:ln w="9525">
            <a:noFill/>
            <a:miter lim="800000"/>
            <a:headEnd/>
            <a:tailEnd/>
          </a:ln>
        </p:spPr>
      </p:pic>
      <p:sp>
        <p:nvSpPr>
          <p:cNvPr id="4" name="TextBox 3"/>
          <p:cNvSpPr txBox="1"/>
          <p:nvPr/>
        </p:nvSpPr>
        <p:spPr>
          <a:xfrm>
            <a:off x="323850" y="260350"/>
            <a:ext cx="8496300" cy="7386638"/>
          </a:xfrm>
          <a:prstGeom prst="rect">
            <a:avLst/>
          </a:prstGeom>
          <a:noFill/>
        </p:spPr>
        <p:txBody>
          <a:bodyPr>
            <a:spAutoFit/>
          </a:bodyPr>
          <a:lstStyle/>
          <a:p>
            <a:pPr>
              <a:defRPr/>
            </a:pPr>
            <a:endParaRPr lang="en-GB"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between mouthfuls. You can see them tasting each mouthful. OK, I might be exaggerating a bit here but the principle remains true: in general thin people take a much more considered approach to eating their food than fat people</a:t>
            </a:r>
            <a:r>
              <a:rPr lang="en-GB" sz="2400" dirty="0">
                <a:latin typeface="Calibri" pitchFamily="34" charset="0"/>
                <a:cs typeface="Calibri" pitchFamily="34" charset="0"/>
              </a:rPr>
              <a:t>. </a:t>
            </a:r>
            <a:r>
              <a:rPr lang="en-GB" sz="2400" b="1" dirty="0">
                <a:solidFill>
                  <a:srgbClr val="FF0000"/>
                </a:solidFill>
                <a:latin typeface="Calibri" pitchFamily="34" charset="0"/>
                <a:cs typeface="Calibri" pitchFamily="34" charset="0"/>
              </a:rPr>
              <a:t>The message is clear: Eat like a thin person and you will become one.</a:t>
            </a:r>
          </a:p>
          <a:p>
            <a:pPr>
              <a:defRPr/>
            </a:pPr>
            <a:endParaRPr lang="en-ZA" sz="2400" b="1" dirty="0">
              <a:solidFill>
                <a:srgbClr val="FF0000"/>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Learn to understand your food more and by slowing down your eating habits, you’ll begin to appreciate food in a new and different way. There are millions of cookbooks out there but there are precious few that actually give you an insight into the pleasures, the mysteries and the joy of food itself. I must recommend: </a:t>
            </a:r>
            <a:r>
              <a:rPr lang="en-GB" sz="2400" i="1" dirty="0">
                <a:solidFill>
                  <a:schemeClr val="accent3">
                    <a:lumMod val="50000"/>
                  </a:schemeClr>
                </a:solidFill>
                <a:latin typeface="Calibri" pitchFamily="34" charset="0"/>
                <a:cs typeface="Calibri" pitchFamily="34" charset="0"/>
              </a:rPr>
              <a:t>French Provincial Cooking </a:t>
            </a:r>
            <a:r>
              <a:rPr lang="en-GB" sz="2400" dirty="0">
                <a:solidFill>
                  <a:schemeClr val="accent3">
                    <a:lumMod val="50000"/>
                  </a:schemeClr>
                </a:solidFill>
                <a:latin typeface="Calibri" pitchFamily="34" charset="0"/>
                <a:cs typeface="Calibri" pitchFamily="34" charset="0"/>
              </a:rPr>
              <a:t>by</a:t>
            </a:r>
            <a:r>
              <a:rPr lang="en-GB" sz="2400" i="1" dirty="0">
                <a:solidFill>
                  <a:schemeClr val="accent3">
                    <a:lumMod val="50000"/>
                  </a:schemeClr>
                </a:solidFill>
                <a:latin typeface="Calibri" pitchFamily="34" charset="0"/>
                <a:cs typeface="Calibri" pitchFamily="34" charset="0"/>
              </a:rPr>
              <a:t> Elizabeth David</a:t>
            </a:r>
            <a:r>
              <a:rPr lang="en-GB" sz="2400" dirty="0">
                <a:solidFill>
                  <a:schemeClr val="accent3">
                    <a:lumMod val="50000"/>
                  </a:schemeClr>
                </a:solidFill>
                <a:latin typeface="Calibri" pitchFamily="34" charset="0"/>
                <a:cs typeface="Calibri" pitchFamily="34" charset="0"/>
              </a:rPr>
              <a:t>, a 60’s </a:t>
            </a:r>
            <a:r>
              <a:rPr lang="en-GB" sz="2400" dirty="0">
                <a:solidFill>
                  <a:schemeClr val="accent3">
                    <a:lumMod val="50000"/>
                  </a:schemeClr>
                </a:solidFill>
                <a:latin typeface="Calibri" pitchFamily="34" charset="0"/>
                <a:cs typeface="Calibri" pitchFamily="34" charset="0"/>
              </a:rPr>
              <a:t>classic; </a:t>
            </a:r>
            <a:r>
              <a:rPr lang="en-GB" sz="2400" dirty="0">
                <a:solidFill>
                  <a:schemeClr val="accent3">
                    <a:lumMod val="50000"/>
                  </a:schemeClr>
                </a:solidFill>
                <a:latin typeface="Calibri" pitchFamily="34" charset="0"/>
                <a:cs typeface="Calibri" pitchFamily="34" charset="0"/>
              </a:rPr>
              <a:t>much more 				than a cookery book; it provides a riveting 				insight into the wonders of French cooking 			</a:t>
            </a:r>
            <a:r>
              <a:rPr lang="en-GB" sz="2400" dirty="0">
                <a:solidFill>
                  <a:schemeClr val="accent3">
                    <a:lumMod val="50000"/>
                  </a:schemeClr>
                </a:solidFill>
                <a:latin typeface="Calibri" pitchFamily="34" charset="0"/>
                <a:cs typeface="Calibri" pitchFamily="34" charset="0"/>
              </a:rPr>
              <a:t>	and </a:t>
            </a:r>
            <a:r>
              <a:rPr lang="en-GB" sz="2400" dirty="0">
                <a:solidFill>
                  <a:schemeClr val="accent3">
                    <a:lumMod val="50000"/>
                  </a:schemeClr>
                </a:solidFill>
                <a:latin typeface="Calibri" pitchFamily="34" charset="0"/>
                <a:cs typeface="Calibri" pitchFamily="34" charset="0"/>
              </a:rPr>
              <a:t>cooking in general. </a:t>
            </a: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			</a:t>
            </a:r>
            <a:endParaRPr lang="en-GB" sz="2400" b="1" dirty="0">
              <a:solidFill>
                <a:srgbClr val="FF0000"/>
              </a:solidFill>
              <a:latin typeface="Calibri" pitchFamily="34" charset="0"/>
              <a:cs typeface="Calibri" pitchFamily="34" charset="0"/>
            </a:endParaRPr>
          </a:p>
          <a:p>
            <a:pPr>
              <a:defRPr/>
            </a:pPr>
            <a:endParaRPr lang="en-ZA" sz="2400" b="1" dirty="0">
              <a:solidFill>
                <a:srgbClr val="FF0000"/>
              </a:solidFill>
              <a:latin typeface="Calibri" pitchFamily="34" charset="0"/>
              <a:cs typeface="Calibri" pitchFamily="34" charset="0"/>
            </a:endParaRPr>
          </a:p>
          <a:p>
            <a:pPr>
              <a:defRPr/>
            </a:pPr>
            <a:endParaRPr lang="en-GB" sz="2400" b="1" dirty="0">
              <a:solidFill>
                <a:srgbClr val="FF0000"/>
              </a:solidFill>
              <a:latin typeface="Calibri" pitchFamily="34" charset="0"/>
              <a:cs typeface="Calibri" pitchFamily="34" charset="0"/>
            </a:endParaRPr>
          </a:p>
          <a:p>
            <a:pPr>
              <a:defRPr/>
            </a:pPr>
            <a:endParaRPr lang="en-GB" sz="2400" dirty="0">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6867" name="Picture 2" descr="dirty_boot_prints_clipart.png"/>
          <p:cNvPicPr>
            <a:picLocks noChangeAspect="1"/>
          </p:cNvPicPr>
          <p:nvPr/>
        </p:nvPicPr>
        <p:blipFill>
          <a:blip r:embed="rId2" cstate="print">
            <a:grayscl/>
            <a:biLevel thresh="50000"/>
          </a:blip>
          <a:srcRect/>
          <a:stretch>
            <a:fillRect/>
          </a:stretch>
        </p:blipFill>
        <p:spPr bwMode="auto">
          <a:xfrm rot="-2832623">
            <a:off x="7294563" y="4746625"/>
            <a:ext cx="1365250" cy="1917700"/>
          </a:xfrm>
          <a:prstGeom prst="rect">
            <a:avLst/>
          </a:prstGeom>
          <a:noFill/>
          <a:ln w="9525">
            <a:noFill/>
            <a:miter lim="800000"/>
            <a:headEnd/>
            <a:tailEnd/>
          </a:ln>
        </p:spPr>
      </p:pic>
      <p:sp>
        <p:nvSpPr>
          <p:cNvPr id="4" name="TextBox 3"/>
          <p:cNvSpPr txBox="1"/>
          <p:nvPr/>
        </p:nvSpPr>
        <p:spPr>
          <a:xfrm>
            <a:off x="323850" y="260350"/>
            <a:ext cx="8496300" cy="6186488"/>
          </a:xfrm>
          <a:prstGeom prst="rect">
            <a:avLst/>
          </a:prstGeom>
          <a:noFill/>
        </p:spPr>
        <p:txBody>
          <a:bodyPr>
            <a:spAutoFit/>
          </a:bodyPr>
          <a:lstStyle/>
          <a:p>
            <a:pPr>
              <a:defRPr/>
            </a:pPr>
            <a:r>
              <a:rPr lang="en-GB" sz="2400" dirty="0">
                <a:solidFill>
                  <a:schemeClr val="accent3">
                    <a:lumMod val="50000"/>
                  </a:schemeClr>
                </a:solidFill>
                <a:latin typeface="Calibri" pitchFamily="34" charset="0"/>
                <a:cs typeface="Calibri" pitchFamily="34" charset="0"/>
              </a:rPr>
              <a:t>It’s not going to be an overnight procedure, as I said at the beginning; this is going to be a long-term project. But every journey starts with the first step so now’s the time to start. Right now.</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b="1" dirty="0">
                <a:solidFill>
                  <a:srgbClr val="C00000"/>
                </a:solidFill>
                <a:latin typeface="Calibri" pitchFamily="34" charset="0"/>
                <a:cs typeface="Calibri" pitchFamily="34" charset="0"/>
              </a:rPr>
              <a:t>Let’s recap:</a:t>
            </a:r>
            <a:r>
              <a:rPr lang="en-ZA" sz="2400" dirty="0">
                <a:solidFill>
                  <a:schemeClr val="accent3">
                    <a:lumMod val="50000"/>
                  </a:schemeClr>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Start taking note of how thin people eat. If you can emulate them, you’ll slow down the whole eating process, giving you time to enjoy the flavours more.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Try to gain a deeper understanding of food itself. With knowledge comes power, the power to control what you eat and maximise the pleasure from what you do eat.(You’ll also derive satisfaction from the things that you don’t eat, as well.)</a:t>
            </a:r>
          </a:p>
          <a:p>
            <a:pPr>
              <a:defRPr/>
            </a:pPr>
            <a:endParaRPr lang="en-ZA" sz="2400" dirty="0">
              <a:solidFill>
                <a:schemeClr val="accent3">
                  <a:lumMod val="50000"/>
                </a:schemeClr>
              </a:solidFill>
              <a:latin typeface="Calibri" pitchFamily="34" charset="0"/>
              <a:cs typeface="Calibri" pitchFamily="34" charset="0"/>
            </a:endParaRPr>
          </a:p>
          <a:p>
            <a:pPr>
              <a:defRPr/>
            </a:pPr>
            <a:endParaRPr lang="en-GB" sz="2400" dirty="0">
              <a:solidFill>
                <a:schemeClr val="accent3">
                  <a:lumMod val="50000"/>
                </a:schemeClr>
              </a:solidFill>
              <a:latin typeface="Calibri" pitchFamily="34" charset="0"/>
              <a:cs typeface="Calibri" pitchFamily="34" charset="0"/>
            </a:endParaRPr>
          </a:p>
          <a:p>
            <a:pPr>
              <a:defRPr/>
            </a:pPr>
            <a:endParaRPr lang="en-GB" dirty="0">
              <a:solidFill>
                <a:schemeClr val="accent3">
                  <a:lumMod val="50000"/>
                </a:schemeClr>
              </a:solidFill>
              <a:latin typeface="Calibri" pitchFamily="34" charset="0"/>
              <a:cs typeface="Calibri" pitchFamily="34" charset="0"/>
            </a:endParaRPr>
          </a:p>
          <a:p>
            <a:pPr>
              <a:defRPr/>
            </a:pPr>
            <a:endParaRPr lang="en-GB"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7891"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23850" y="430213"/>
            <a:ext cx="8496300" cy="461962"/>
          </a:xfrm>
          <a:prstGeom prst="rect">
            <a:avLst/>
          </a:prstGeom>
          <a:noFill/>
        </p:spPr>
        <p:txBody>
          <a:bodyPr anchor="ctr">
            <a:spAutoFit/>
          </a:bodyPr>
          <a:lstStyle/>
          <a:p>
            <a:pPr algn="ctr">
              <a:defRPr/>
            </a:pPr>
            <a:r>
              <a:rPr lang="en-ZA" sz="2400" b="1" u="sng" dirty="0">
                <a:solidFill>
                  <a:srgbClr val="FF0000"/>
                </a:solidFill>
                <a:effectLst>
                  <a:outerShdw blurRad="38100" dist="38100" dir="2700000" algn="tl">
                    <a:srgbClr val="000000">
                      <a:alpha val="43137"/>
                    </a:srgbClr>
                  </a:outerShdw>
                </a:effectLst>
                <a:latin typeface="Stencil" pitchFamily="82" charset="0"/>
              </a:rPr>
              <a:t>Step SIX: cooking for yourself </a:t>
            </a:r>
            <a:endParaRPr lang="en-GB" sz="2400" b="1" u="sng" dirty="0">
              <a:solidFill>
                <a:srgbClr val="FF0000"/>
              </a:solidFill>
              <a:effectLst>
                <a:outerShdw blurRad="38100" dist="38100" dir="2700000" algn="tl">
                  <a:srgbClr val="000000">
                    <a:alpha val="43137"/>
                  </a:srgbClr>
                </a:outerShdw>
              </a:effectLst>
              <a:latin typeface="Stencil" pitchFamily="82" charset="0"/>
            </a:endParaRPr>
          </a:p>
        </p:txBody>
      </p:sp>
      <p:sp>
        <p:nvSpPr>
          <p:cNvPr id="5" name="TextBox 4"/>
          <p:cNvSpPr txBox="1"/>
          <p:nvPr/>
        </p:nvSpPr>
        <p:spPr>
          <a:xfrm>
            <a:off x="323850" y="981075"/>
            <a:ext cx="8496300" cy="6832600"/>
          </a:xfrm>
          <a:prstGeom prst="rect">
            <a:avLst/>
          </a:prstGeom>
          <a:noFill/>
        </p:spPr>
        <p:txBody>
          <a:bodyPr>
            <a:spAutoFit/>
          </a:bodyPr>
          <a:lstStyle/>
          <a:p>
            <a:pPr>
              <a:defRPr/>
            </a:pPr>
            <a:endParaRPr lang="en-GB" dirty="0"/>
          </a:p>
          <a:p>
            <a:pPr>
              <a:defRPr/>
            </a:pPr>
            <a:r>
              <a:rPr lang="en-GB" sz="2400" dirty="0">
                <a:solidFill>
                  <a:schemeClr val="accent3">
                    <a:lumMod val="50000"/>
                  </a:schemeClr>
                </a:solidFill>
                <a:latin typeface="Calibri" pitchFamily="34" charset="0"/>
                <a:cs typeface="Calibri" pitchFamily="34" charset="0"/>
              </a:rPr>
              <a:t>We’re going to revive a tradition which has steadily declined since the advent of fast-foods . . .we’re going to think about cooking at home. There are simply millions of cook books available. Is anybody actually cooking from these books or are they just looking at the pictures? Turn on the </a:t>
            </a:r>
            <a:r>
              <a:rPr lang="en-GB" sz="2400" dirty="0">
                <a:solidFill>
                  <a:schemeClr val="accent3">
                    <a:lumMod val="50000"/>
                  </a:schemeClr>
                </a:solidFill>
                <a:latin typeface="Calibri" pitchFamily="34" charset="0"/>
                <a:cs typeface="Calibri" pitchFamily="34" charset="0"/>
              </a:rPr>
              <a:t>TV </a:t>
            </a:r>
            <a:r>
              <a:rPr lang="en-GB" sz="2400" dirty="0">
                <a:solidFill>
                  <a:schemeClr val="accent3">
                    <a:lumMod val="50000"/>
                  </a:schemeClr>
                </a:solidFill>
                <a:latin typeface="Calibri" pitchFamily="34" charset="0"/>
                <a:cs typeface="Calibri" pitchFamily="34" charset="0"/>
              </a:rPr>
              <a:t>and there is a cooking program on most channels – Master Chef this, Cake-Bake-Off that!</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It is a fact that home cooked meals are low in sodium, sugar and fats than fast foods. Cooking your own meals means investing your time, money and </a:t>
            </a:r>
            <a:r>
              <a:rPr lang="en-ZA" sz="2400" dirty="0">
                <a:solidFill>
                  <a:schemeClr val="accent3">
                    <a:lumMod val="50000"/>
                  </a:schemeClr>
                </a:solidFill>
                <a:latin typeface="Calibri" pitchFamily="34" charset="0"/>
                <a:cs typeface="Calibri" pitchFamily="34" charset="0"/>
              </a:rPr>
              <a:t>effort </a:t>
            </a:r>
            <a:r>
              <a:rPr lang="en-ZA" sz="2400" dirty="0">
                <a:solidFill>
                  <a:schemeClr val="accent3">
                    <a:lumMod val="50000"/>
                  </a:schemeClr>
                </a:solidFill>
                <a:latin typeface="Calibri" pitchFamily="34" charset="0"/>
                <a:cs typeface="Calibri" pitchFamily="34" charset="0"/>
              </a:rPr>
              <a:t>into it and this is motivation enough! </a:t>
            </a:r>
          </a:p>
          <a:p>
            <a:pPr>
              <a:defRPr/>
            </a:pPr>
            <a:r>
              <a:rPr lang="en-ZA" sz="2400" dirty="0">
                <a:solidFill>
                  <a:schemeClr val="accent3">
                    <a:lumMod val="50000"/>
                  </a:schemeClr>
                </a:solidFill>
                <a:latin typeface="Calibri" pitchFamily="34" charset="0"/>
                <a:cs typeface="Calibri" pitchFamily="34" charset="0"/>
              </a:rPr>
              <a:t>		</a:t>
            </a:r>
          </a:p>
          <a:p>
            <a:pPr>
              <a:defRPr/>
            </a:pPr>
            <a:r>
              <a:rPr lang="en-ZA" sz="2400" dirty="0">
                <a:solidFill>
                  <a:schemeClr val="accent3">
                    <a:lumMod val="50000"/>
                  </a:schemeClr>
                </a:solidFill>
                <a:latin typeface="Calibri" pitchFamily="34" charset="0"/>
                <a:cs typeface="Calibri" pitchFamily="34" charset="0"/>
              </a:rPr>
              <a:t>			Now this is not a cookery book but we will 			look at some principles of preparing individual 			dishes:</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			</a:t>
            </a:r>
          </a:p>
          <a:p>
            <a:pPr>
              <a:defRPr/>
            </a:pPr>
            <a:endParaRPr lang="en-GB" dirty="0"/>
          </a:p>
          <a:p>
            <a:pPr>
              <a:defRPr/>
            </a:pPr>
            <a:endParaRPr lang="en-GB"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8915"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260350"/>
            <a:ext cx="8496300" cy="6740525"/>
          </a:xfrm>
          <a:prstGeom prst="rect">
            <a:avLst/>
          </a:prstGeom>
          <a:noFill/>
        </p:spPr>
        <p:txBody>
          <a:bodyPr>
            <a:spAutoFit/>
          </a:bodyPr>
          <a:lstStyle/>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Having control of the process of preparing your food allows you to manipulate almost every aspect of preparation - </a:t>
            </a:r>
            <a:r>
              <a:rPr lang="en-GB" sz="2400" dirty="0">
                <a:solidFill>
                  <a:schemeClr val="accent3">
                    <a:lumMod val="50000"/>
                  </a:schemeClr>
                </a:solidFill>
                <a:latin typeface="Calibri" pitchFamily="34" charset="0"/>
                <a:cs typeface="Calibri" pitchFamily="34" charset="0"/>
              </a:rPr>
              <a:t>ingredients (how much fat &amp; sugar), cooking method, cooking time, cooking temperature, herbs and spices, sauce, garnish. A meal appreciated more because </a:t>
            </a:r>
            <a:r>
              <a:rPr lang="en-GB" sz="2400" b="1" dirty="0">
                <a:solidFill>
                  <a:srgbClr val="FF0000"/>
                </a:solidFill>
                <a:latin typeface="Calibri" pitchFamily="34" charset="0"/>
                <a:cs typeface="Calibri" pitchFamily="34" charset="0"/>
              </a:rPr>
              <a:t>YOU</a:t>
            </a:r>
            <a:r>
              <a:rPr lang="en-GB" sz="2400" dirty="0">
                <a:solidFill>
                  <a:schemeClr val="accent3">
                    <a:lumMod val="50000"/>
                  </a:schemeClr>
                </a:solidFill>
                <a:latin typeface="Calibri" pitchFamily="34" charset="0"/>
                <a:cs typeface="Calibri" pitchFamily="34" charset="0"/>
              </a:rPr>
              <a:t> have prepared and invested in it!</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Buying and preparing your own food can also be a lot cheaper. You can buy supermarket packs of meat, fish and vegetables at a fraction of the price charged in restaurants. You’ll need to be thoughtful and imaginative about your next meal but it beats lolling on the sofa in front of re-runs of I Love Lucy, gulping down a burger from a polystyrene packet, right?</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To really enjoy your food, I recommend you experiment</a:t>
            </a:r>
          </a:p>
          <a:p>
            <a:pPr>
              <a:defRPr/>
            </a:pPr>
            <a:r>
              <a:rPr lang="en-ZA" sz="2400" dirty="0">
                <a:solidFill>
                  <a:schemeClr val="accent3">
                    <a:lumMod val="50000"/>
                  </a:schemeClr>
                </a:solidFill>
                <a:latin typeface="Calibri" pitchFamily="34" charset="0"/>
                <a:cs typeface="Calibri" pitchFamily="34" charset="0"/>
              </a:rPr>
              <a:t>with your cooking, use the cookbook for the ingredients</a:t>
            </a:r>
          </a:p>
          <a:p>
            <a:pPr>
              <a:defRPr/>
            </a:pPr>
            <a:r>
              <a:rPr lang="en-ZA" sz="2400" dirty="0">
                <a:solidFill>
                  <a:schemeClr val="accent3">
                    <a:lumMod val="50000"/>
                  </a:schemeClr>
                </a:solidFill>
                <a:latin typeface="Calibri" pitchFamily="34" charset="0"/>
                <a:cs typeface="Calibri" pitchFamily="34" charset="0"/>
              </a:rPr>
              <a:t>and quantities, then shut it and start experimenting!</a:t>
            </a:r>
            <a:endParaRPr lang="en-GB" sz="2400" dirty="0">
              <a:solidFill>
                <a:schemeClr val="accent3">
                  <a:lumMod val="50000"/>
                </a:schemeClr>
              </a:solidFill>
              <a:latin typeface="Calibri" pitchFamily="34" charset="0"/>
              <a:cs typeface="Calibri" pitchFamily="34" charset="0"/>
            </a:endParaRPr>
          </a:p>
          <a:p>
            <a:pPr>
              <a:defRPr/>
            </a:pPr>
            <a:endParaRPr lang="en-ZA"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39939"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23850" y="260350"/>
            <a:ext cx="8496300" cy="6370638"/>
          </a:xfrm>
          <a:prstGeom prst="rect">
            <a:avLst/>
          </a:prstGeom>
          <a:noFill/>
        </p:spPr>
        <p:txBody>
          <a:bodyPr>
            <a:spAutoFit/>
          </a:bodyPr>
          <a:lstStyle/>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All of a sudden you are in complete control of what goes onto your plate and, ultimately, what goes into your stomach. So, let’s talk about portion size. Our plan is to move you away from all that ‘stuff your face’ type of thing and adopt a much more mature approach to our food. So in addition to thinking about </a:t>
            </a:r>
            <a:r>
              <a:rPr lang="en-GB" sz="2400" b="1" dirty="0">
                <a:solidFill>
                  <a:srgbClr val="FF0000"/>
                </a:solidFill>
                <a:latin typeface="Calibri" pitchFamily="34" charset="0"/>
                <a:cs typeface="Calibri" pitchFamily="34" charset="0"/>
              </a:rPr>
              <a:t>what</a:t>
            </a:r>
            <a:r>
              <a:rPr lang="en-GB" sz="2400" dirty="0">
                <a:solidFill>
                  <a:schemeClr val="accent3">
                    <a:lumMod val="50000"/>
                  </a:schemeClr>
                </a:solidFill>
                <a:latin typeface="Calibri" pitchFamily="34" charset="0"/>
                <a:cs typeface="Calibri" pitchFamily="34" charset="0"/>
              </a:rPr>
              <a:t> we eat, we need to be thinking about </a:t>
            </a:r>
            <a:r>
              <a:rPr lang="en-GB" sz="2400" b="1" dirty="0">
                <a:solidFill>
                  <a:srgbClr val="FF0000"/>
                </a:solidFill>
                <a:latin typeface="Calibri" pitchFamily="34" charset="0"/>
                <a:cs typeface="Calibri" pitchFamily="34" charset="0"/>
              </a:rPr>
              <a:t>how much </a:t>
            </a:r>
            <a:r>
              <a:rPr lang="en-GB" sz="2400" dirty="0">
                <a:solidFill>
                  <a:schemeClr val="accent3">
                    <a:lumMod val="50000"/>
                  </a:schemeClr>
                </a:solidFill>
                <a:latin typeface="Calibri" pitchFamily="34" charset="0"/>
                <a:cs typeface="Calibri" pitchFamily="34" charset="0"/>
              </a:rPr>
              <a:t>of it we eat.</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By the way, you might be interested to know that a 10 inch dinner plate has a surface area of 78.5 sq in whereas a 7 inch side plate covers just 38.5 sq in. Less than half the area! Put the ten inch plates in the cupboard and use the smaller ones for a while.  </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dirty="0">
                <a:solidFill>
                  <a:schemeClr val="accent3">
                    <a:lumMod val="50000"/>
                  </a:schemeClr>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Now I want to talk about shopping. This can be a 			minefield as supermarket companies are masters of 		psychology when it comes to 	manipulating us to 			buy as much as possible in the stores.</a:t>
            </a:r>
            <a:r>
              <a:rPr lang="en-GB" sz="2400" dirty="0"/>
              <a:t> </a:t>
            </a: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40963"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260350"/>
            <a:ext cx="8496300" cy="6370638"/>
          </a:xfrm>
          <a:prstGeom prst="rect">
            <a:avLst/>
          </a:prstGeom>
          <a:noFill/>
        </p:spPr>
        <p:txBody>
          <a:bodyPr>
            <a:spAutoFit/>
          </a:bodyPr>
          <a:lstStyle/>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The simple solution is to make out a shopping list of the actual things we need for our meals, nothing more. Ensure that you have checked their calorific value so you’ll know how much of everything you’re going to buy. I know, all this is a bit of a fag – but you’ll soon get proficient at putting your list together. Buy exactly what’s on it </a:t>
            </a:r>
            <a:r>
              <a:rPr lang="en-GB" sz="2400" b="1" dirty="0">
                <a:solidFill>
                  <a:srgbClr val="FF0000"/>
                </a:solidFill>
                <a:latin typeface="Calibri" pitchFamily="34" charset="0"/>
                <a:cs typeface="Calibri" pitchFamily="34" charset="0"/>
              </a:rPr>
              <a:t>AND NOTHING MORE. </a:t>
            </a:r>
            <a:endParaRPr lang="en-GB" sz="2400" dirty="0">
              <a:solidFill>
                <a:schemeClr val="accent3">
                  <a:lumMod val="50000"/>
                </a:schemeClr>
              </a:solidFill>
              <a:latin typeface="Calibri" pitchFamily="34" charset="0"/>
              <a:cs typeface="Calibri" pitchFamily="34" charset="0"/>
            </a:endParaRPr>
          </a:p>
          <a:p>
            <a:pPr>
              <a:defRPr/>
            </a:pPr>
            <a:endParaRPr lang="en-ZA" sz="2400" b="1"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Another tip is to go shopping after you’ve just had a meal.</a:t>
            </a:r>
          </a:p>
          <a:p>
            <a:pPr>
              <a:defRPr/>
            </a:pPr>
            <a:endParaRPr lang="en-ZA" sz="2400" b="1" dirty="0">
              <a:solidFill>
                <a:schemeClr val="accent3">
                  <a:lumMod val="50000"/>
                </a:schemeClr>
              </a:solidFill>
              <a:latin typeface="Calibri" pitchFamily="34" charset="0"/>
              <a:cs typeface="Calibri" pitchFamily="34" charset="0"/>
            </a:endParaRPr>
          </a:p>
          <a:p>
            <a:pPr>
              <a:defRPr/>
            </a:pPr>
            <a:r>
              <a:rPr lang="en-ZA" sz="2400" b="1" dirty="0">
                <a:solidFill>
                  <a:srgbClr val="FF0000"/>
                </a:solidFill>
                <a:latin typeface="Calibri" pitchFamily="34" charset="0"/>
                <a:cs typeface="Calibri" pitchFamily="34" charset="0"/>
              </a:rPr>
              <a:t>Let’s recap: </a:t>
            </a:r>
            <a:r>
              <a:rPr lang="en-GB" sz="2400" dirty="0">
                <a:solidFill>
                  <a:schemeClr val="accent3">
                    <a:lumMod val="50000"/>
                  </a:schemeClr>
                </a:solidFill>
                <a:latin typeface="Calibri" pitchFamily="34" charset="0"/>
                <a:cs typeface="Calibri" pitchFamily="34" charset="0"/>
              </a:rPr>
              <a:t>Cooking (and shopping!) is a skill that it takes a little time to develop. But if you make a start now, you can start progressing down a road to understanding much more </a:t>
            </a:r>
          </a:p>
          <a:p>
            <a:pPr>
              <a:defRPr/>
            </a:pPr>
            <a:r>
              <a:rPr lang="en-GB" sz="2400" dirty="0">
                <a:solidFill>
                  <a:schemeClr val="accent3">
                    <a:lumMod val="50000"/>
                  </a:schemeClr>
                </a:solidFill>
                <a:latin typeface="Calibri" pitchFamily="34" charset="0"/>
                <a:cs typeface="Calibri" pitchFamily="34" charset="0"/>
              </a:rPr>
              <a:t>about your food. And by understanding your food you can </a:t>
            </a:r>
          </a:p>
          <a:p>
            <a:pPr>
              <a:defRPr/>
            </a:pPr>
            <a:r>
              <a:rPr lang="en-GB" sz="2400" dirty="0">
                <a:solidFill>
                  <a:schemeClr val="accent3">
                    <a:lumMod val="50000"/>
                  </a:schemeClr>
                </a:solidFill>
                <a:latin typeface="Calibri" pitchFamily="34" charset="0"/>
                <a:cs typeface="Calibri" pitchFamily="34" charset="0"/>
              </a:rPr>
              <a:t>control the ingredients and be sure of what goes into it.</a:t>
            </a:r>
          </a:p>
          <a:p>
            <a:pPr>
              <a:defRPr/>
            </a:pPr>
            <a:r>
              <a:rPr lang="en-GB" sz="2400" dirty="0">
                <a:solidFill>
                  <a:schemeClr val="accent3">
                    <a:lumMod val="50000"/>
                  </a:schemeClr>
                </a:solidFill>
                <a:latin typeface="Calibri" pitchFamily="34" charset="0"/>
                <a:cs typeface="Calibri" pitchFamily="34" charset="0"/>
              </a:rPr>
              <a:t> </a:t>
            </a:r>
          </a:p>
          <a:p>
            <a:pPr>
              <a:defRPr/>
            </a:pPr>
            <a:endParaRPr lang="en-GB" sz="2400" b="1"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323850" y="260350"/>
            <a:ext cx="8496300" cy="6337300"/>
          </a:xfrm>
          <a:ln w="127000" cap="sq">
            <a:solidFill>
              <a:srgbClr val="008000"/>
            </a:solidFill>
            <a:prstDash val="dashDot"/>
            <a:bevel/>
          </a:ln>
        </p:spPr>
        <p:txBody>
          <a:bodyPr rtlCol="0">
            <a:normAutofit/>
          </a:bodyPr>
          <a:lstStyle/>
          <a:p>
            <a:pPr fontAlgn="auto">
              <a:spcBef>
                <a:spcPts val="600"/>
              </a:spcBef>
              <a:spcAft>
                <a:spcPts val="0"/>
              </a:spcAft>
              <a:buFont typeface="Arial" charset="0"/>
              <a:buNone/>
              <a:defRPr/>
            </a:pPr>
            <a:endParaRPr lang="en-ZA" sz="2800" dirty="0" smtClean="0">
              <a:solidFill>
                <a:schemeClr val="accent3">
                  <a:lumMod val="50000"/>
                </a:schemeClr>
              </a:solidFill>
              <a:latin typeface="Times New Roman" pitchFamily="18" charset="0"/>
              <a:cs typeface="Times New Roman" pitchFamily="18" charset="0"/>
            </a:endParaRPr>
          </a:p>
          <a:p>
            <a:pPr marL="342900" lvl="1" indent="-342900" fontAlgn="auto">
              <a:spcBef>
                <a:spcPts val="600"/>
              </a:spcBef>
              <a:spcAft>
                <a:spcPts val="0"/>
              </a:spcAft>
              <a:buFont typeface="Arial" charset="0"/>
              <a:buNone/>
              <a:defRPr/>
            </a:pPr>
            <a:r>
              <a:rPr lang="en-ZA" sz="2400" b="1" dirty="0" smtClean="0">
                <a:solidFill>
                  <a:schemeClr val="accent3">
                    <a:lumMod val="50000"/>
                  </a:schemeClr>
                </a:solidFill>
                <a:latin typeface="Times New Roman" pitchFamily="18" charset="0"/>
                <a:cs typeface="Times New Roman" pitchFamily="18" charset="0"/>
              </a:rPr>
              <a:t>	</a:t>
            </a:r>
            <a:r>
              <a:rPr lang="en-ZA" sz="2400" b="1" dirty="0" smtClean="0">
                <a:solidFill>
                  <a:srgbClr val="FF0000"/>
                </a:solidFill>
                <a:cs typeface="Calibri" pitchFamily="34" charset="0"/>
              </a:rPr>
              <a:t>SECOND:	</a:t>
            </a:r>
            <a:r>
              <a:rPr lang="en-GB" sz="2400" b="1" dirty="0" smtClean="0">
                <a:solidFill>
                  <a:srgbClr val="FF0000"/>
                </a:solidFill>
                <a:effectLst>
                  <a:outerShdw blurRad="38100" dist="38100" dir="2700000" algn="tl">
                    <a:srgbClr val="000000">
                      <a:alpha val="43137"/>
                    </a:srgbClr>
                  </a:outerShdw>
                </a:effectLst>
                <a:cs typeface="Calibri" pitchFamily="34" charset="0"/>
              </a:rPr>
              <a:t>YOU</a:t>
            </a:r>
            <a:r>
              <a:rPr lang="en-GB" sz="2400" dirty="0" smtClean="0">
                <a:solidFill>
                  <a:schemeClr val="accent3">
                    <a:lumMod val="50000"/>
                  </a:schemeClr>
                </a:solidFill>
                <a:cs typeface="Calibri" pitchFamily="34" charset="0"/>
              </a:rPr>
              <a:t>,</a:t>
            </a:r>
            <a:r>
              <a:rPr lang="en-GB" sz="2400" b="1" dirty="0" smtClean="0">
                <a:solidFill>
                  <a:srgbClr val="FF0000"/>
                </a:solidFill>
                <a:cs typeface="Calibri" pitchFamily="34" charset="0"/>
              </a:rPr>
              <a:t> </a:t>
            </a:r>
            <a:r>
              <a:rPr lang="en-GB" sz="2400" dirty="0" smtClean="0">
                <a:solidFill>
                  <a:schemeClr val="accent3">
                    <a:lumMod val="50000"/>
                  </a:schemeClr>
                </a:solidFill>
                <a:cs typeface="Calibri" pitchFamily="34" charset="0"/>
              </a:rPr>
              <a:t>and</a:t>
            </a:r>
            <a:r>
              <a:rPr lang="en-GB" sz="2400" b="1" dirty="0" smtClean="0">
                <a:solidFill>
                  <a:schemeClr val="accent3">
                    <a:lumMod val="50000"/>
                  </a:schemeClr>
                </a:solidFill>
                <a:cs typeface="Calibri" pitchFamily="34" charset="0"/>
              </a:rPr>
              <a:t> </a:t>
            </a:r>
            <a:r>
              <a:rPr lang="en-GB" sz="2400" b="1" dirty="0" smtClean="0">
                <a:solidFill>
                  <a:srgbClr val="FF0000"/>
                </a:solidFill>
                <a:effectLst>
                  <a:outerShdw blurRad="38100" dist="38100" dir="2700000" algn="tl">
                    <a:srgbClr val="000000">
                      <a:alpha val="43137"/>
                    </a:srgbClr>
                  </a:outerShdw>
                </a:effectLst>
                <a:cs typeface="Calibri" pitchFamily="34" charset="0"/>
              </a:rPr>
              <a:t>YOU ALONE</a:t>
            </a:r>
            <a:r>
              <a:rPr lang="en-GB" sz="2400" dirty="0" smtClean="0">
                <a:solidFill>
                  <a:srgbClr val="008000"/>
                </a:solidFill>
                <a:cs typeface="Calibri" pitchFamily="34" charset="0"/>
              </a:rPr>
              <a:t>, </a:t>
            </a:r>
            <a:r>
              <a:rPr lang="en-GB" sz="2400" dirty="0" smtClean="0">
                <a:solidFill>
                  <a:schemeClr val="accent3">
                    <a:lumMod val="50000"/>
                  </a:schemeClr>
                </a:solidFill>
                <a:cs typeface="Calibri" pitchFamily="34" charset="0"/>
              </a:rPr>
              <a:t>are responsible for yourself and your food intake. With this firmly embedded in your head, you are off to a really great start!</a:t>
            </a:r>
          </a:p>
          <a:p>
            <a:pPr marL="342900" lvl="1" indent="-342900" fontAlgn="auto">
              <a:spcBef>
                <a:spcPts val="600"/>
              </a:spcBef>
              <a:spcAft>
                <a:spcPts val="0"/>
              </a:spcAft>
              <a:buFont typeface="Courier New" pitchFamily="49" charset="0"/>
              <a:buChar char="o"/>
              <a:defRPr/>
            </a:pPr>
            <a:endParaRPr lang="en-ZA" sz="2400" dirty="0" smtClean="0">
              <a:solidFill>
                <a:schemeClr val="accent3">
                  <a:lumMod val="50000"/>
                </a:schemeClr>
              </a:solidFill>
              <a:cs typeface="Calibri" pitchFamily="34" charset="0"/>
            </a:endParaRPr>
          </a:p>
          <a:p>
            <a:pPr marL="342900" lvl="1" indent="-342900" fontAlgn="auto">
              <a:spcBef>
                <a:spcPts val="600"/>
              </a:spcBef>
              <a:spcAft>
                <a:spcPts val="0"/>
              </a:spcAft>
              <a:buFont typeface="Arial" charset="0"/>
              <a:buNone/>
              <a:defRPr/>
            </a:pPr>
            <a:r>
              <a:rPr lang="en-ZA" sz="2400" b="1" dirty="0" smtClean="0">
                <a:solidFill>
                  <a:schemeClr val="accent3">
                    <a:lumMod val="50000"/>
                  </a:schemeClr>
                </a:solidFill>
                <a:cs typeface="Calibri" pitchFamily="34" charset="0"/>
              </a:rPr>
              <a:t>	</a:t>
            </a:r>
            <a:r>
              <a:rPr lang="en-ZA" sz="2400" b="1" dirty="0" smtClean="0">
                <a:solidFill>
                  <a:srgbClr val="FF0000"/>
                </a:solidFill>
                <a:cs typeface="Calibri" pitchFamily="34" charset="0"/>
              </a:rPr>
              <a:t>THIRD:	</a:t>
            </a:r>
            <a:r>
              <a:rPr lang="en-ZA" sz="2400" b="1" dirty="0" smtClean="0">
                <a:solidFill>
                  <a:srgbClr val="FF0000"/>
                </a:solidFill>
                <a:effectLst>
                  <a:outerShdw blurRad="38100" dist="38100" dir="2700000" algn="tl">
                    <a:srgbClr val="000000">
                      <a:alpha val="43137"/>
                    </a:srgbClr>
                  </a:outerShdw>
                </a:effectLst>
                <a:cs typeface="Calibri" pitchFamily="34" charset="0"/>
              </a:rPr>
              <a:t>HUNGER!</a:t>
            </a:r>
            <a:r>
              <a:rPr lang="en-ZA" sz="2400" b="1" dirty="0" smtClean="0">
                <a:solidFill>
                  <a:srgbClr val="008000"/>
                </a:solidFill>
                <a:effectLst>
                  <a:outerShdw blurRad="38100" dist="38100" dir="2700000" algn="tl">
                    <a:srgbClr val="000000">
                      <a:alpha val="43137"/>
                    </a:srgbClr>
                  </a:outerShdw>
                </a:effectLst>
                <a:cs typeface="Calibri" pitchFamily="34" charset="0"/>
              </a:rPr>
              <a:t> </a:t>
            </a:r>
            <a:r>
              <a:rPr lang="en-ZA" sz="2400" dirty="0" smtClean="0">
                <a:solidFill>
                  <a:schemeClr val="accent3">
                    <a:lumMod val="50000"/>
                  </a:schemeClr>
                </a:solidFill>
                <a:cs typeface="Calibri" pitchFamily="34" charset="0"/>
              </a:rPr>
              <a:t>You’re going to feel it often and you’re going to </a:t>
            </a:r>
            <a:r>
              <a:rPr lang="en-ZA" sz="2400" b="1" dirty="0" smtClean="0">
                <a:solidFill>
                  <a:srgbClr val="FF0000"/>
                </a:solidFill>
                <a:effectLst>
                  <a:outerShdw blurRad="38100" dist="38100" dir="2700000" algn="tl">
                    <a:srgbClr val="000000">
                      <a:alpha val="43137"/>
                    </a:srgbClr>
                  </a:outerShdw>
                </a:effectLst>
                <a:cs typeface="Calibri" pitchFamily="34" charset="0"/>
              </a:rPr>
              <a:t>HATE</a:t>
            </a:r>
            <a:r>
              <a:rPr lang="en-ZA" sz="2400" b="1" dirty="0" smtClean="0">
                <a:solidFill>
                  <a:srgbClr val="008000"/>
                </a:solidFill>
                <a:cs typeface="Calibri" pitchFamily="34" charset="0"/>
              </a:rPr>
              <a:t> </a:t>
            </a:r>
            <a:r>
              <a:rPr lang="en-ZA" sz="2400" dirty="0" smtClean="0">
                <a:solidFill>
                  <a:schemeClr val="accent3">
                    <a:lumMod val="50000"/>
                  </a:schemeClr>
                </a:solidFill>
                <a:cs typeface="Calibri" pitchFamily="34" charset="0"/>
              </a:rPr>
              <a:t>it! Just remember that there are millions who feel hunger regularly and resist the urge – those less fortunate who starve due to war or famine. </a:t>
            </a:r>
            <a:r>
              <a:rPr lang="en-ZA" sz="2400" b="1" dirty="0" smtClean="0">
                <a:solidFill>
                  <a:srgbClr val="FF0000"/>
                </a:solidFill>
                <a:effectLst>
                  <a:outerShdw blurRad="38100" dist="38100" dir="2700000" algn="tl">
                    <a:srgbClr val="000000">
                      <a:alpha val="43137"/>
                    </a:srgbClr>
                  </a:outerShdw>
                </a:effectLst>
                <a:cs typeface="Calibri" pitchFamily="34" charset="0"/>
              </a:rPr>
              <a:t>YOU</a:t>
            </a:r>
            <a:r>
              <a:rPr lang="en-ZA" sz="2400" dirty="0" smtClean="0">
                <a:solidFill>
                  <a:srgbClr val="FF0000"/>
                </a:solidFill>
                <a:cs typeface="Calibri" pitchFamily="34" charset="0"/>
              </a:rPr>
              <a:t> </a:t>
            </a:r>
            <a:r>
              <a:rPr lang="en-ZA" sz="2400" dirty="0" smtClean="0">
                <a:solidFill>
                  <a:schemeClr val="accent3">
                    <a:lumMod val="50000"/>
                  </a:schemeClr>
                </a:solidFill>
                <a:cs typeface="Calibri" pitchFamily="34" charset="0"/>
              </a:rPr>
              <a:t>will </a:t>
            </a:r>
            <a:r>
              <a:rPr lang="en-ZA" sz="2400" b="1" dirty="0" smtClean="0">
                <a:solidFill>
                  <a:srgbClr val="FF0000"/>
                </a:solidFill>
                <a:effectLst>
                  <a:outerShdw blurRad="38100" dist="38100" dir="2700000" algn="tl">
                    <a:srgbClr val="000000">
                      <a:alpha val="43137"/>
                    </a:srgbClr>
                  </a:outerShdw>
                </a:effectLst>
                <a:cs typeface="Calibri" pitchFamily="34" charset="0"/>
              </a:rPr>
              <a:t>PIT</a:t>
            </a:r>
            <a:r>
              <a:rPr lang="en-ZA" sz="2400" dirty="0" smtClean="0">
                <a:solidFill>
                  <a:schemeClr val="accent3">
                    <a:lumMod val="50000"/>
                  </a:schemeClr>
                </a:solidFill>
                <a:cs typeface="Calibri" pitchFamily="34" charset="0"/>
              </a:rPr>
              <a:t> yourself against hunger rather than </a:t>
            </a:r>
            <a:r>
              <a:rPr lang="en-ZA" sz="2400" b="1" dirty="0" smtClean="0">
                <a:solidFill>
                  <a:srgbClr val="FF0000"/>
                </a:solidFill>
                <a:effectLst>
                  <a:outerShdw blurRad="38100" dist="38100" dir="2700000" algn="tl">
                    <a:srgbClr val="000000">
                      <a:alpha val="43137"/>
                    </a:srgbClr>
                  </a:outerShdw>
                </a:effectLst>
                <a:cs typeface="Calibri" pitchFamily="34" charset="0"/>
              </a:rPr>
              <a:t>SUCCUMB</a:t>
            </a:r>
            <a:r>
              <a:rPr lang="en-ZA" sz="2400" dirty="0" smtClean="0">
                <a:solidFill>
                  <a:schemeClr val="accent3">
                    <a:lumMod val="50000"/>
                  </a:schemeClr>
                </a:solidFill>
                <a:cs typeface="Calibri" pitchFamily="34" charset="0"/>
              </a:rPr>
              <a:t> to it!</a:t>
            </a:r>
          </a:p>
          <a:p>
            <a:pPr marL="342900" lvl="1" indent="-342900" fontAlgn="auto">
              <a:spcBef>
                <a:spcPts val="600"/>
              </a:spcBef>
              <a:spcAft>
                <a:spcPts val="0"/>
              </a:spcAft>
              <a:buFont typeface="Courier New" pitchFamily="49" charset="0"/>
              <a:buChar char="o"/>
              <a:defRPr/>
            </a:pPr>
            <a:endParaRPr lang="en-ZA" sz="2400" dirty="0" smtClean="0">
              <a:solidFill>
                <a:schemeClr val="accent3">
                  <a:lumMod val="50000"/>
                </a:schemeClr>
              </a:solidFill>
              <a:cs typeface="Calibri" pitchFamily="34" charset="0"/>
            </a:endParaRPr>
          </a:p>
          <a:p>
            <a:pPr marL="342900" lvl="1" indent="-342900" fontAlgn="auto">
              <a:spcBef>
                <a:spcPts val="600"/>
              </a:spcBef>
              <a:spcAft>
                <a:spcPts val="0"/>
              </a:spcAft>
              <a:buFont typeface="Arial" charset="0"/>
              <a:buNone/>
              <a:defRPr/>
            </a:pPr>
            <a:r>
              <a:rPr lang="en-ZA" sz="2400" b="1" dirty="0" smtClean="0">
                <a:solidFill>
                  <a:schemeClr val="accent3">
                    <a:lumMod val="50000"/>
                  </a:schemeClr>
                </a:solidFill>
                <a:cs typeface="Calibri" pitchFamily="34" charset="0"/>
              </a:rPr>
              <a:t>	</a:t>
            </a:r>
            <a:r>
              <a:rPr lang="en-ZA" sz="2400" b="1" dirty="0" smtClean="0">
                <a:solidFill>
                  <a:srgbClr val="FF0000"/>
                </a:solidFill>
                <a:cs typeface="Calibri" pitchFamily="34" charset="0"/>
              </a:rPr>
              <a:t>FOURTH:	</a:t>
            </a:r>
            <a:r>
              <a:rPr lang="en-ZA" sz="2400" dirty="0" smtClean="0">
                <a:solidFill>
                  <a:schemeClr val="accent3">
                    <a:lumMod val="50000"/>
                  </a:schemeClr>
                </a:solidFill>
                <a:cs typeface="Calibri" pitchFamily="34" charset="0"/>
              </a:rPr>
              <a:t>Allow me to explain the book – It is about </a:t>
            </a:r>
            <a:r>
              <a:rPr lang="en-ZA" sz="2400" b="1" dirty="0" smtClean="0">
                <a:solidFill>
                  <a:srgbClr val="FF0000"/>
                </a:solidFill>
                <a:cs typeface="Calibri" pitchFamily="34" charset="0"/>
              </a:rPr>
              <a:t>YOUR</a:t>
            </a:r>
            <a:r>
              <a:rPr lang="en-ZA" sz="2400" dirty="0" smtClean="0">
                <a:solidFill>
                  <a:schemeClr val="accent3">
                    <a:lumMod val="50000"/>
                  </a:schemeClr>
                </a:solidFill>
                <a:cs typeface="Calibri" pitchFamily="34" charset="0"/>
              </a:rPr>
              <a:t> attitude to food. It is not easy to change one’s attitude 	</a:t>
            </a:r>
          </a:p>
          <a:p>
            <a:pPr marL="342900" lvl="1" indent="-342900" fontAlgn="auto">
              <a:spcBef>
                <a:spcPts val="600"/>
              </a:spcBef>
              <a:spcAft>
                <a:spcPts val="0"/>
              </a:spcAft>
              <a:buFont typeface="Arial" charset="0"/>
              <a:buNone/>
              <a:defRPr/>
            </a:pPr>
            <a:r>
              <a:rPr lang="en-ZA" sz="2400" dirty="0" smtClean="0">
                <a:solidFill>
                  <a:schemeClr val="accent3">
                    <a:lumMod val="50000"/>
                  </a:schemeClr>
                </a:solidFill>
                <a:cs typeface="Calibri" pitchFamily="34" charset="0"/>
              </a:rPr>
              <a:t>	towards food but this is where I will walk you through </a:t>
            </a:r>
          </a:p>
          <a:p>
            <a:pPr marL="342900" lvl="1" indent="-342900" fontAlgn="auto">
              <a:spcBef>
                <a:spcPts val="600"/>
              </a:spcBef>
              <a:spcAft>
                <a:spcPts val="0"/>
              </a:spcAft>
              <a:buFont typeface="Arial" charset="0"/>
              <a:buNone/>
              <a:defRPr/>
            </a:pPr>
            <a:r>
              <a:rPr lang="en-ZA" sz="2400" dirty="0" smtClean="0">
                <a:solidFill>
                  <a:schemeClr val="accent3">
                    <a:lumMod val="50000"/>
                  </a:schemeClr>
                </a:solidFill>
                <a:cs typeface="Calibri" pitchFamily="34" charset="0"/>
              </a:rPr>
              <a:t>	the </a:t>
            </a:r>
            <a:r>
              <a:rPr lang="en-ZA" sz="2400" b="1" dirty="0" smtClean="0">
                <a:solidFill>
                  <a:srgbClr val="FF0000"/>
                </a:solidFill>
                <a:cs typeface="Calibri" pitchFamily="34" charset="0"/>
              </a:rPr>
              <a:t>TEN</a:t>
            </a:r>
            <a:r>
              <a:rPr lang="en-ZA" sz="2400" dirty="0" smtClean="0">
                <a:solidFill>
                  <a:srgbClr val="FF0000"/>
                </a:solidFill>
                <a:cs typeface="Calibri" pitchFamily="34" charset="0"/>
              </a:rPr>
              <a:t> </a:t>
            </a:r>
            <a:r>
              <a:rPr lang="en-ZA" sz="2400" dirty="0" smtClean="0">
                <a:solidFill>
                  <a:schemeClr val="accent3">
                    <a:lumMod val="50000"/>
                  </a:schemeClr>
                </a:solidFill>
                <a:cs typeface="Calibri" pitchFamily="34" charset="0"/>
              </a:rPr>
              <a:t>most effective ways to achieving, firstly, a </a:t>
            </a:r>
          </a:p>
          <a:p>
            <a:pPr marL="342900" lvl="1" indent="-342900" fontAlgn="auto">
              <a:spcBef>
                <a:spcPts val="600"/>
              </a:spcBef>
              <a:spcAft>
                <a:spcPts val="0"/>
              </a:spcAft>
              <a:buFont typeface="Arial" charset="0"/>
              <a:buNone/>
              <a:defRPr/>
            </a:pPr>
            <a:endParaRPr lang="en-GB" sz="2400" dirty="0" smtClean="0">
              <a:solidFill>
                <a:schemeClr val="accent3">
                  <a:lumMod val="50000"/>
                </a:schemeClr>
              </a:solidFill>
              <a:latin typeface="Times New Roman" pitchFamily="18" charset="0"/>
              <a:cs typeface="Times New Roman" pitchFamily="18" charset="0"/>
            </a:endParaRPr>
          </a:p>
          <a:p>
            <a:pPr marL="342900" lvl="1" indent="-342900" fontAlgn="auto">
              <a:spcBef>
                <a:spcPts val="600"/>
              </a:spcBef>
              <a:spcAft>
                <a:spcPts val="0"/>
              </a:spcAft>
              <a:buFont typeface="Courier New" pitchFamily="49" charset="0"/>
              <a:buChar char="o"/>
              <a:defRPr/>
            </a:pPr>
            <a:endParaRPr lang="en-GB" sz="2400" dirty="0" smtClean="0">
              <a:solidFill>
                <a:schemeClr val="accent3">
                  <a:lumMod val="50000"/>
                </a:schemeClr>
              </a:solidFill>
              <a:latin typeface="Times New Roman" pitchFamily="18" charset="0"/>
              <a:cs typeface="Times New Roman" pitchFamily="18" charset="0"/>
            </a:endParaRPr>
          </a:p>
          <a:p>
            <a:pPr fontAlgn="auto">
              <a:spcBef>
                <a:spcPts val="600"/>
              </a:spcBef>
              <a:spcAft>
                <a:spcPts val="0"/>
              </a:spcAft>
              <a:buFont typeface="Arial" charset="0"/>
              <a:buNone/>
              <a:defRPr/>
            </a:pPr>
            <a:endParaRPr lang="en-GB" sz="2800" dirty="0" smtClean="0">
              <a:solidFill>
                <a:schemeClr val="accent3">
                  <a:lumMod val="50000"/>
                </a:schemeClr>
              </a:solidFill>
              <a:latin typeface="Times New Roman" pitchFamily="18" charset="0"/>
              <a:cs typeface="Times New Roman" pitchFamily="18" charset="0"/>
            </a:endParaRPr>
          </a:p>
        </p:txBody>
      </p:sp>
      <p:pic>
        <p:nvPicPr>
          <p:cNvPr id="2" name="Picture 3" descr="dirty_boot_prints_clipart.png"/>
          <p:cNvPicPr>
            <a:picLocks noChangeAspect="1"/>
          </p:cNvPicPr>
          <p:nvPr/>
        </p:nvPicPr>
        <p:blipFill>
          <a:blip r:embed="rId2" cstate="print">
            <a:grayscl/>
            <a:biLevel thresh="50000"/>
          </a:blip>
          <a:srcRect/>
          <a:stretch>
            <a:fillRect/>
          </a:stretch>
        </p:blipFill>
        <p:spPr bwMode="auto">
          <a:xfrm rot="-2223701">
            <a:off x="7578725" y="5199063"/>
            <a:ext cx="1058863" cy="14906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41987"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23850" y="430213"/>
            <a:ext cx="8496300" cy="461962"/>
          </a:xfrm>
          <a:prstGeom prst="rect">
            <a:avLst/>
          </a:prstGeom>
          <a:noFill/>
        </p:spPr>
        <p:txBody>
          <a:bodyPr anchor="ctr">
            <a:spAutoFit/>
          </a:bodyPr>
          <a:lstStyle/>
          <a:p>
            <a:pPr algn="ctr">
              <a:defRPr/>
            </a:pPr>
            <a:r>
              <a:rPr lang="en-ZA" sz="2400" b="1" u="sng" dirty="0">
                <a:solidFill>
                  <a:srgbClr val="FF0000"/>
                </a:solidFill>
                <a:effectLst>
                  <a:outerShdw blurRad="38100" dist="38100" dir="2700000" algn="tl">
                    <a:srgbClr val="000000">
                      <a:alpha val="43137"/>
                    </a:srgbClr>
                  </a:outerShdw>
                </a:effectLst>
                <a:latin typeface="Stencil" pitchFamily="82" charset="0"/>
              </a:rPr>
              <a:t>Step Seven: dealing with sugar</a:t>
            </a:r>
            <a:endParaRPr lang="en-GB" sz="2400" b="1" u="sng" dirty="0">
              <a:solidFill>
                <a:srgbClr val="FF0000"/>
              </a:solidFill>
              <a:effectLst>
                <a:outerShdw blurRad="38100" dist="38100" dir="2700000" algn="tl">
                  <a:srgbClr val="000000">
                    <a:alpha val="43137"/>
                  </a:srgbClr>
                </a:outerShdw>
              </a:effectLst>
              <a:latin typeface="Stencil" pitchFamily="82" charset="0"/>
            </a:endParaRPr>
          </a:p>
        </p:txBody>
      </p:sp>
      <p:sp>
        <p:nvSpPr>
          <p:cNvPr id="5" name="TextBox 4"/>
          <p:cNvSpPr txBox="1"/>
          <p:nvPr/>
        </p:nvSpPr>
        <p:spPr>
          <a:xfrm>
            <a:off x="323850" y="1030288"/>
            <a:ext cx="8496300" cy="5538787"/>
          </a:xfrm>
          <a:prstGeom prst="rect">
            <a:avLst/>
          </a:prstGeom>
          <a:noFill/>
        </p:spPr>
        <p:txBody>
          <a:bodyPr>
            <a:spAutoFit/>
          </a:bodyPr>
          <a:lstStyle/>
          <a:p>
            <a:pPr>
              <a:defRPr/>
            </a:pPr>
            <a:endParaRPr lang="en-ZA"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Now, let’s talk about sugar. You probably don’t realize how much sugar you actually consume. You’re not alone, hardly anyone does.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Breakfast cereals, fizzy drinks, and many prepared meals all contain huge amounts of sugar. Sugar is addictive. It’s beneficial for the companies to include plenty of sugar in their products because it makes people go out and buy more of it. You get the idea?</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Don’t try cutting sugar out of your diet all in one go, it’s just going to be more difficult that way. You’ll need to wean yourself and that 		really is the best way to go. Just try to reduce the 			amount you eat day by day. The main areas 				to watch are:</a:t>
            </a:r>
          </a:p>
          <a:p>
            <a:pPr>
              <a:defRPr/>
            </a:pPr>
            <a:r>
              <a:rPr lang="en-GB" sz="2400" dirty="0">
                <a:solidFill>
                  <a:schemeClr val="accent3">
                    <a:lumMod val="50000"/>
                  </a:schemeClr>
                </a:solidFill>
                <a:latin typeface="Calibri" pitchFamily="34" charset="0"/>
                <a:cs typeface="Calibri" pitchFamily="34" charset="0"/>
              </a:rPr>
              <a:t>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43011"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260350"/>
            <a:ext cx="8496300" cy="6186488"/>
          </a:xfrm>
          <a:prstGeom prst="rect">
            <a:avLst/>
          </a:prstGeom>
          <a:noFill/>
        </p:spPr>
        <p:txBody>
          <a:bodyPr>
            <a:spAutoFit/>
          </a:bodyPr>
          <a:lstStyle/>
          <a:p>
            <a:pPr>
              <a:defRPr/>
            </a:pPr>
            <a:endParaRPr lang="en-ZA" dirty="0"/>
          </a:p>
          <a:p>
            <a:pPr>
              <a:defRPr/>
            </a:pPr>
            <a:r>
              <a:rPr lang="en-GB" sz="2400" b="1" dirty="0">
                <a:solidFill>
                  <a:srgbClr val="FF0000"/>
                </a:solidFill>
                <a:latin typeface="Calibri" pitchFamily="34" charset="0"/>
                <a:cs typeface="Calibri" pitchFamily="34" charset="0"/>
              </a:rPr>
              <a:t>Fizzy drinks: </a:t>
            </a:r>
            <a:r>
              <a:rPr lang="en-GB" sz="2400" dirty="0">
                <a:solidFill>
                  <a:schemeClr val="accent3">
                    <a:lumMod val="50000"/>
                  </a:schemeClr>
                </a:solidFill>
                <a:latin typeface="Calibri" pitchFamily="34" charset="0"/>
                <a:cs typeface="Calibri" pitchFamily="34" charset="0"/>
              </a:rPr>
              <a:t>One 225ml can of cola contains about 25g of sugar –about 100 calories. Switch to the zero sugar varieties or, better still, cut fizzy drinks out of your regular diet altogether.</a:t>
            </a:r>
          </a:p>
          <a:p>
            <a:pPr>
              <a:defRPr/>
            </a:pPr>
            <a:endParaRPr lang="en-GB" dirty="0">
              <a:solidFill>
                <a:schemeClr val="accent3">
                  <a:lumMod val="50000"/>
                </a:schemeClr>
              </a:solidFill>
              <a:latin typeface="Calibri" pitchFamily="34" charset="0"/>
              <a:cs typeface="Calibri" pitchFamily="34" charset="0"/>
            </a:endParaRPr>
          </a:p>
          <a:p>
            <a:pPr>
              <a:defRPr/>
            </a:pPr>
            <a:r>
              <a:rPr lang="en-GB" sz="2400" b="1" dirty="0">
                <a:solidFill>
                  <a:srgbClr val="FF0000"/>
                </a:solidFill>
                <a:latin typeface="Calibri" pitchFamily="34" charset="0"/>
                <a:cs typeface="Calibri" pitchFamily="34" charset="0"/>
              </a:rPr>
              <a:t>Fruit drinks: </a:t>
            </a:r>
            <a:r>
              <a:rPr lang="en-GB" sz="2400" dirty="0">
                <a:solidFill>
                  <a:schemeClr val="accent3">
                    <a:lumMod val="50000"/>
                  </a:schemeClr>
                </a:solidFill>
                <a:latin typeface="Calibri" pitchFamily="34" charset="0"/>
                <a:cs typeface="Calibri" pitchFamily="34" charset="0"/>
              </a:rPr>
              <a:t>Beware fruit drinks! Don’t think you can escape the sugar by switching to fruit juice instead. Many fruit drinks contain pretty much the same amount of sugar as cola. They might seem healthier, because, after all, they’re made from fruit. But there’s still a lot of sugar in there. Just look at the label on the bottle and see. </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b="1" dirty="0">
                <a:solidFill>
                  <a:srgbClr val="FF0000"/>
                </a:solidFill>
                <a:latin typeface="Calibri" pitchFamily="34" charset="0"/>
                <a:cs typeface="Calibri" pitchFamily="34" charset="0"/>
              </a:rPr>
              <a:t>Cereals: </a:t>
            </a:r>
            <a:r>
              <a:rPr lang="en-GB" sz="2400" dirty="0">
                <a:solidFill>
                  <a:schemeClr val="accent3">
                    <a:lumMod val="50000"/>
                  </a:schemeClr>
                </a:solidFill>
                <a:latin typeface="Calibri" pitchFamily="34" charset="0"/>
                <a:cs typeface="Calibri" pitchFamily="34" charset="0"/>
              </a:rPr>
              <a:t>Breakfast cereals can contain a lot of hidden sugar. </a:t>
            </a:r>
          </a:p>
          <a:p>
            <a:pPr>
              <a:defRPr/>
            </a:pPr>
            <a:r>
              <a:rPr lang="en-GB" sz="2400" dirty="0">
                <a:solidFill>
                  <a:schemeClr val="accent3">
                    <a:lumMod val="50000"/>
                  </a:schemeClr>
                </a:solidFill>
                <a:latin typeface="Calibri" pitchFamily="34" charset="0"/>
                <a:cs typeface="Calibri" pitchFamily="34" charset="0"/>
              </a:rPr>
              <a:t>Even unsweetened cornflakes are about 9% sugar. The </a:t>
            </a:r>
          </a:p>
          <a:p>
            <a:pPr>
              <a:defRPr/>
            </a:pPr>
            <a:r>
              <a:rPr lang="en-GB" sz="2400" dirty="0">
                <a:solidFill>
                  <a:schemeClr val="accent3">
                    <a:lumMod val="50000"/>
                  </a:schemeClr>
                </a:solidFill>
                <a:latin typeface="Calibri" pitchFamily="34" charset="0"/>
                <a:cs typeface="Calibri" pitchFamily="34" charset="0"/>
              </a:rPr>
              <a:t>frosted type are 37% sugar. Over a third of their weight is </a:t>
            </a:r>
          </a:p>
          <a:p>
            <a:pPr>
              <a:defRPr/>
            </a:pPr>
            <a:r>
              <a:rPr lang="en-GB" sz="2400" dirty="0">
                <a:solidFill>
                  <a:schemeClr val="accent3">
                    <a:lumMod val="50000"/>
                  </a:schemeClr>
                </a:solidFill>
                <a:latin typeface="Calibri" pitchFamily="34" charset="0"/>
                <a:cs typeface="Calibri" pitchFamily="34" charset="0"/>
              </a:rPr>
              <a:t>pure sugar - sounds an awful lot to me – I’d avoid them </a:t>
            </a:r>
          </a:p>
          <a:p>
            <a:pPr>
              <a:defRPr/>
            </a:pPr>
            <a:r>
              <a:rPr lang="en-GB" sz="2400" dirty="0">
                <a:solidFill>
                  <a:schemeClr val="accent3">
                    <a:lumMod val="50000"/>
                  </a:schemeClr>
                </a:solidFill>
                <a:latin typeface="Calibri" pitchFamily="34" charset="0"/>
                <a:cs typeface="Calibri" pitchFamily="34" charset="0"/>
              </a:rPr>
              <a:t>at all costs.</a:t>
            </a:r>
            <a:endParaRPr lang="en-GB"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44035"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23850" y="260350"/>
            <a:ext cx="8496300" cy="6186488"/>
          </a:xfrm>
          <a:prstGeom prst="rect">
            <a:avLst/>
          </a:prstGeom>
          <a:noFill/>
        </p:spPr>
        <p:txBody>
          <a:bodyPr>
            <a:spAutoFit/>
          </a:bodyPr>
          <a:lstStyle/>
          <a:p>
            <a:pPr>
              <a:defRPr/>
            </a:pPr>
            <a:endParaRPr lang="en-ZA" dirty="0"/>
          </a:p>
          <a:p>
            <a:pPr>
              <a:defRPr/>
            </a:pPr>
            <a:r>
              <a:rPr lang="en-GB" sz="2400" b="1" dirty="0">
                <a:solidFill>
                  <a:srgbClr val="FF0000"/>
                </a:solidFill>
                <a:latin typeface="Calibri" pitchFamily="34" charset="0"/>
                <a:cs typeface="Calibri" pitchFamily="34" charset="0"/>
              </a:rPr>
              <a:t>Burgers: </a:t>
            </a:r>
            <a:r>
              <a:rPr lang="en-GB" sz="2400" dirty="0">
                <a:solidFill>
                  <a:schemeClr val="accent3">
                    <a:lumMod val="50000"/>
                  </a:schemeClr>
                </a:solidFill>
                <a:latin typeface="Calibri" pitchFamily="34" charset="0"/>
                <a:cs typeface="Calibri" pitchFamily="34" charset="0"/>
              </a:rPr>
              <a:t>I’ve just checked the website of a well-known international burger company. It shows their most popular burger as having 8 grams of sugar. But that’s still 8 grams that you can do without. And we haven’t even mentioned fat yet. </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b="1" dirty="0">
                <a:solidFill>
                  <a:srgbClr val="FF0000"/>
                </a:solidFill>
                <a:latin typeface="Calibri" pitchFamily="34" charset="0"/>
                <a:cs typeface="Calibri" pitchFamily="34" charset="0"/>
              </a:rPr>
              <a:t>Canned foods</a:t>
            </a:r>
            <a:r>
              <a:rPr lang="en-GB" sz="2400" dirty="0">
                <a:solidFill>
                  <a:srgbClr val="FF0000"/>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Many canned foods, especially baked beans and soups contain much more sugar than you’d expect. Check out the labels before using. Now, here’s an interesting fact, and one that, if you’re not aware of it, could undo all your good work of cutting out sugar. You might look on a food label and see that the sugar content is quite low. You might think that might make it a product that you’d want to buy if you’re trying to lose weight. But look a 			</a:t>
            </a:r>
            <a:r>
              <a:rPr lang="en-GB" sz="2400" dirty="0">
                <a:solidFill>
                  <a:schemeClr val="accent3">
                    <a:lumMod val="50000"/>
                  </a:schemeClr>
                </a:solidFill>
                <a:latin typeface="Calibri" pitchFamily="34" charset="0"/>
                <a:cs typeface="Calibri" pitchFamily="34" charset="0"/>
              </a:rPr>
              <a:t>  little </a:t>
            </a:r>
            <a:r>
              <a:rPr lang="en-GB" sz="2400" dirty="0">
                <a:solidFill>
                  <a:schemeClr val="accent3">
                    <a:lumMod val="50000"/>
                  </a:schemeClr>
                </a:solidFill>
                <a:latin typeface="Calibri" pitchFamily="34" charset="0"/>
                <a:cs typeface="Calibri" pitchFamily="34" charset="0"/>
              </a:rPr>
              <a:t>closer. You might also see another ingredient 			</a:t>
            </a:r>
            <a:r>
              <a:rPr lang="en-GB" sz="2400" dirty="0">
                <a:solidFill>
                  <a:schemeClr val="accent3">
                    <a:lumMod val="50000"/>
                  </a:schemeClr>
                </a:solidFill>
                <a:latin typeface="Calibri" pitchFamily="34" charset="0"/>
                <a:cs typeface="Calibri" pitchFamily="34" charset="0"/>
              </a:rPr>
              <a:t>  on </a:t>
            </a:r>
            <a:r>
              <a:rPr lang="en-GB" sz="2400" dirty="0">
                <a:solidFill>
                  <a:schemeClr val="accent3">
                    <a:lumMod val="50000"/>
                  </a:schemeClr>
                </a:solidFill>
                <a:latin typeface="Calibri" pitchFamily="34" charset="0"/>
                <a:cs typeface="Calibri" pitchFamily="34" charset="0"/>
              </a:rPr>
              <a:t>the list: corn syrup or high fructose corn </a:t>
            </a:r>
            <a:r>
              <a:rPr lang="en-GB" sz="2400" dirty="0">
                <a:solidFill>
                  <a:schemeClr val="accent3">
                    <a:lumMod val="50000"/>
                  </a:schemeClr>
                </a:solidFill>
                <a:latin typeface="Calibri" pitchFamily="34" charset="0"/>
                <a:cs typeface="Calibri" pitchFamily="34" charset="0"/>
              </a:rPr>
              <a:t>syrup 			  (HFCS). </a:t>
            </a:r>
            <a:r>
              <a:rPr lang="en-GB" sz="2400" dirty="0">
                <a:solidFill>
                  <a:schemeClr val="accent3">
                    <a:lumMod val="50000"/>
                  </a:schemeClr>
                </a:solidFill>
                <a:latin typeface="Calibri" pitchFamily="34" charset="0"/>
                <a:cs typeface="Calibri" pitchFamily="34" charset="0"/>
              </a:rPr>
              <a:t>If </a:t>
            </a:r>
            <a:r>
              <a:rPr lang="en-GB" sz="2400" dirty="0">
                <a:solidFill>
                  <a:schemeClr val="accent3">
                    <a:lumMod val="50000"/>
                  </a:schemeClr>
                </a:solidFill>
                <a:latin typeface="Calibri" pitchFamily="34" charset="0"/>
                <a:cs typeface="Calibri" pitchFamily="34" charset="0"/>
              </a:rPr>
              <a:t>you </a:t>
            </a:r>
            <a:r>
              <a:rPr lang="en-GB" sz="2400" dirty="0">
                <a:solidFill>
                  <a:schemeClr val="accent3">
                    <a:lumMod val="50000"/>
                  </a:schemeClr>
                </a:solidFill>
                <a:latin typeface="Calibri" pitchFamily="34" charset="0"/>
                <a:cs typeface="Calibri" pitchFamily="34" charset="0"/>
              </a:rPr>
              <a:t>see either of these, watch out! </a:t>
            </a:r>
          </a:p>
          <a:p>
            <a:pPr>
              <a:defRPr/>
            </a:pPr>
            <a:endParaRPr lang="en-GB"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45059"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260350"/>
            <a:ext cx="8496300" cy="6278563"/>
          </a:xfrm>
          <a:prstGeom prst="rect">
            <a:avLst/>
          </a:prstGeom>
          <a:noFill/>
        </p:spPr>
        <p:txBody>
          <a:bodyPr>
            <a:spAutoFit/>
          </a:bodyPr>
          <a:lstStyle/>
          <a:p>
            <a:pPr>
              <a:defRPr/>
            </a:pPr>
            <a:endParaRPr lang="en-ZA" dirty="0"/>
          </a:p>
          <a:p>
            <a:pPr algn="ctr">
              <a:defRPr/>
            </a:pPr>
            <a:r>
              <a:rPr lang="en-US" sz="2400" b="1" dirty="0">
                <a:solidFill>
                  <a:srgbClr val="FF0000"/>
                </a:solidFill>
                <a:latin typeface="Calibri" pitchFamily="34" charset="0"/>
                <a:cs typeface="Calibri" pitchFamily="34" charset="0"/>
              </a:rPr>
              <a:t>Glucose syrup was the primary corn sweetener in the United States prior to the expanded use of HFCS production. HFCS is a variant in which other enzymes are used to convert some of the glucose into fructose. The resulting syrup is sweeter and more soluble.”</a:t>
            </a:r>
          </a:p>
          <a:p>
            <a:pPr algn="ctr">
              <a:defRPr/>
            </a:pPr>
            <a:endParaRPr lang="en-US" sz="2400" b="1" dirty="0">
              <a:solidFill>
                <a:srgbClr val="FF0000"/>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The bad news is that recent research suggests that HFCS is highly addictive and our addiction to HFCS that is largely responsible for the continually increasing obesity levels in the US and in other countries too.</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You need to treat HFCS just as you would sugar. You need to </a:t>
            </a:r>
          </a:p>
          <a:p>
            <a:pPr>
              <a:defRPr/>
            </a:pPr>
            <a:r>
              <a:rPr lang="en-GB" sz="2400" dirty="0">
                <a:solidFill>
                  <a:schemeClr val="accent3">
                    <a:lumMod val="50000"/>
                  </a:schemeClr>
                </a:solidFill>
                <a:latin typeface="Calibri" pitchFamily="34" charset="0"/>
                <a:cs typeface="Calibri" pitchFamily="34" charset="0"/>
              </a:rPr>
              <a:t>be aware of its presence in what you eat and work on cutting </a:t>
            </a:r>
          </a:p>
          <a:p>
            <a:pPr>
              <a:defRPr/>
            </a:pPr>
            <a:r>
              <a:rPr lang="en-GB" sz="2400" dirty="0">
                <a:solidFill>
                  <a:schemeClr val="accent3">
                    <a:lumMod val="50000"/>
                  </a:schemeClr>
                </a:solidFill>
                <a:latin typeface="Calibri" pitchFamily="34" charset="0"/>
                <a:cs typeface="Calibri" pitchFamily="34" charset="0"/>
              </a:rPr>
              <a:t>it out of your diet if possible. Its addictive nature makes </a:t>
            </a:r>
          </a:p>
          <a:p>
            <a:pPr>
              <a:defRPr/>
            </a:pPr>
            <a:r>
              <a:rPr lang="en-GB" sz="2400" dirty="0">
                <a:solidFill>
                  <a:schemeClr val="accent3">
                    <a:lumMod val="50000"/>
                  </a:schemeClr>
                </a:solidFill>
                <a:latin typeface="Calibri" pitchFamily="34" charset="0"/>
                <a:cs typeface="Calibri" pitchFamily="34" charset="0"/>
              </a:rPr>
              <a:t>it especially dangerous.</a:t>
            </a: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46083"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23850" y="330200"/>
            <a:ext cx="8496300" cy="6278563"/>
          </a:xfrm>
          <a:prstGeom prst="rect">
            <a:avLst/>
          </a:prstGeom>
          <a:noFill/>
        </p:spPr>
        <p:txBody>
          <a:bodyPr>
            <a:spAutoFit/>
          </a:bodyPr>
          <a:lstStyle/>
          <a:p>
            <a:pPr>
              <a:defRPr/>
            </a:pPr>
            <a:endParaRPr lang="en-ZA" dirty="0"/>
          </a:p>
          <a:p>
            <a:pPr>
              <a:defRPr/>
            </a:pPr>
            <a:r>
              <a:rPr lang="en-GB" sz="2400" b="1" dirty="0">
                <a:solidFill>
                  <a:srgbClr val="FF0000"/>
                </a:solidFill>
                <a:latin typeface="Calibri" pitchFamily="34" charset="0"/>
                <a:cs typeface="Calibri" pitchFamily="34" charset="0"/>
              </a:rPr>
              <a:t>Alcohol: </a:t>
            </a:r>
            <a:r>
              <a:rPr lang="en-GB" sz="2400" dirty="0">
                <a:solidFill>
                  <a:schemeClr val="accent3">
                    <a:lumMod val="50000"/>
                  </a:schemeClr>
                </a:solidFill>
                <a:latin typeface="Calibri" pitchFamily="34" charset="0"/>
                <a:cs typeface="Calibri" pitchFamily="34" charset="0"/>
              </a:rPr>
              <a:t>Now , I don’t want to stop anyone from enjoying a drink now and again, but too much alcohol is bad news if you’re trying to lose weight, for two reasons:</a:t>
            </a:r>
          </a:p>
          <a:p>
            <a:pPr>
              <a:defRPr/>
            </a:pPr>
            <a:r>
              <a:rPr lang="en-GB" sz="2400" dirty="0">
                <a:solidFill>
                  <a:schemeClr val="accent3">
                    <a:lumMod val="50000"/>
                  </a:schemeClr>
                </a:solidFill>
                <a:latin typeface="Calibri" pitchFamily="34" charset="0"/>
                <a:cs typeface="Calibri" pitchFamily="34" charset="0"/>
              </a:rPr>
              <a:t> </a:t>
            </a:r>
            <a:r>
              <a:rPr lang="en-GB" sz="2400" b="1" dirty="0">
                <a:solidFill>
                  <a:srgbClr val="FF0000"/>
                </a:solidFill>
                <a:latin typeface="Calibri" pitchFamily="34" charset="0"/>
                <a:cs typeface="Calibri" pitchFamily="34" charset="0"/>
              </a:rPr>
              <a:t>Firstly, </a:t>
            </a:r>
            <a:r>
              <a:rPr lang="en-GB" sz="2400" dirty="0">
                <a:solidFill>
                  <a:schemeClr val="accent3">
                    <a:lumMod val="50000"/>
                  </a:schemeClr>
                </a:solidFill>
                <a:latin typeface="Calibri" pitchFamily="34" charset="0"/>
                <a:cs typeface="Calibri" pitchFamily="34" charset="0"/>
              </a:rPr>
              <a:t>of course, there’s the calorific value of alcohol itself. Alcohol comes in at about 7 calories per gram. </a:t>
            </a:r>
            <a:r>
              <a:rPr lang="en-GB" sz="2400" b="1" dirty="0">
                <a:solidFill>
                  <a:srgbClr val="FF0000"/>
                </a:solidFill>
                <a:latin typeface="Calibri" pitchFamily="34" charset="0"/>
                <a:cs typeface="Calibri" pitchFamily="34" charset="0"/>
              </a:rPr>
              <a:t>Surprised? </a:t>
            </a:r>
            <a:r>
              <a:rPr lang="en-GB" sz="2400" dirty="0">
                <a:solidFill>
                  <a:schemeClr val="accent3">
                    <a:lumMod val="50000"/>
                  </a:schemeClr>
                </a:solidFill>
                <a:latin typeface="Calibri" pitchFamily="34" charset="0"/>
                <a:cs typeface="Calibri" pitchFamily="34" charset="0"/>
              </a:rPr>
              <a:t>A 5oz glass of wine, or a 1.5oz shot of whisky or a 12oz glass of beer is about 13.7 grams. This equates to about 98 calories – about the same as a chocolate bar. Think about that next time you have a few beers!</a:t>
            </a:r>
          </a:p>
          <a:p>
            <a:pPr>
              <a:defRPr/>
            </a:pPr>
            <a:r>
              <a:rPr lang="en-GB" sz="2400" b="1" dirty="0">
                <a:solidFill>
                  <a:srgbClr val="FF0000"/>
                </a:solidFill>
                <a:latin typeface="Calibri" pitchFamily="34" charset="0"/>
                <a:cs typeface="Calibri" pitchFamily="34" charset="0"/>
              </a:rPr>
              <a:t>Secondly, </a:t>
            </a:r>
            <a:r>
              <a:rPr lang="en-GB" sz="2400" dirty="0">
                <a:solidFill>
                  <a:schemeClr val="accent3">
                    <a:lumMod val="50000"/>
                  </a:schemeClr>
                </a:solidFill>
                <a:latin typeface="Calibri" pitchFamily="34" charset="0"/>
                <a:cs typeface="Calibri" pitchFamily="34" charset="0"/>
              </a:rPr>
              <a:t>and more importantly, alcohol dulls our senses, impairs our judgement and is very likely to weaken our resolve. It’s easy to visualize the scenario where you roll out of a bar having had 			</a:t>
            </a:r>
            <a:r>
              <a:rPr lang="en-GB" sz="2400" dirty="0">
                <a:solidFill>
                  <a:schemeClr val="accent3">
                    <a:lumMod val="50000"/>
                  </a:schemeClr>
                </a:solidFill>
                <a:latin typeface="Calibri" pitchFamily="34" charset="0"/>
                <a:cs typeface="Calibri" pitchFamily="34" charset="0"/>
              </a:rPr>
              <a:t>	several </a:t>
            </a:r>
            <a:r>
              <a:rPr lang="en-GB" sz="2400" dirty="0">
                <a:solidFill>
                  <a:schemeClr val="accent3">
                    <a:lumMod val="50000"/>
                  </a:schemeClr>
                </a:solidFill>
                <a:latin typeface="Calibri" pitchFamily="34" charset="0"/>
                <a:cs typeface="Calibri" pitchFamily="34" charset="0"/>
              </a:rPr>
              <a:t>beers and across the road is a burger 			bar. You’ve been sticking to your plan all day so 			you’re just that bit peckish. I can see the</a:t>
            </a:r>
          </a:p>
          <a:p>
            <a:pPr>
              <a:defRPr/>
            </a:pPr>
            <a:r>
              <a:rPr lang="en-GB" sz="2400" dirty="0">
                <a:solidFill>
                  <a:schemeClr val="accent3">
                    <a:lumMod val="50000"/>
                  </a:schemeClr>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	</a:t>
            </a:r>
            <a:r>
              <a:rPr lang="en-GB" sz="2400" dirty="0" err="1">
                <a:solidFill>
                  <a:schemeClr val="accent3">
                    <a:lumMod val="50000"/>
                  </a:schemeClr>
                </a:solidFill>
                <a:latin typeface="Calibri" pitchFamily="34" charset="0"/>
                <a:cs typeface="Calibri" pitchFamily="34" charset="0"/>
              </a:rPr>
              <a:t>burgermeister</a:t>
            </a:r>
            <a:r>
              <a:rPr lang="en-GB" sz="2400" dirty="0">
                <a:solidFill>
                  <a:schemeClr val="accent3">
                    <a:lumMod val="50000"/>
                  </a:schemeClr>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rubbing his hands already.</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47107"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260350"/>
            <a:ext cx="8496300" cy="2216150"/>
          </a:xfrm>
          <a:prstGeom prst="rect">
            <a:avLst/>
          </a:prstGeom>
          <a:noFill/>
        </p:spPr>
        <p:txBody>
          <a:bodyPr>
            <a:spAutoFit/>
          </a:bodyPr>
          <a:lstStyle/>
          <a:p>
            <a:pPr>
              <a:defRPr/>
            </a:pPr>
            <a:endParaRPr lang="en-ZA" dirty="0"/>
          </a:p>
          <a:p>
            <a:pPr>
              <a:defRPr/>
            </a:pPr>
            <a:r>
              <a:rPr lang="en-GB" sz="2400" b="1" dirty="0">
                <a:solidFill>
                  <a:srgbClr val="FF0000"/>
                </a:solidFill>
                <a:latin typeface="Calibri" pitchFamily="34" charset="0"/>
                <a:cs typeface="Calibri" pitchFamily="34" charset="0"/>
              </a:rPr>
              <a:t>Let’s Recap: </a:t>
            </a:r>
            <a:r>
              <a:rPr lang="en-GB" sz="2400" dirty="0">
                <a:solidFill>
                  <a:schemeClr val="accent3">
                    <a:lumMod val="50000"/>
                  </a:schemeClr>
                </a:solidFill>
                <a:latin typeface="Calibri" pitchFamily="34" charset="0"/>
                <a:cs typeface="Calibri" pitchFamily="34" charset="0"/>
              </a:rPr>
              <a:t>Simply, be aware of how much sugar and HFCS there is in many common foods. Become a label reader. Take action to cut it down or cut them out of your diet. These are addictive so you’re going to find this difficult. Beware of booze too.</a:t>
            </a:r>
          </a:p>
          <a:p>
            <a:pPr>
              <a:defRPr/>
            </a:pPr>
            <a:endParaRPr lang="en-GB" sz="2400" dirty="0">
              <a:solidFill>
                <a:schemeClr val="accent3">
                  <a:lumMod val="50000"/>
                </a:schemeClr>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48131"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23850" y="430213"/>
            <a:ext cx="8496300" cy="461962"/>
          </a:xfrm>
          <a:prstGeom prst="rect">
            <a:avLst/>
          </a:prstGeom>
          <a:noFill/>
        </p:spPr>
        <p:txBody>
          <a:bodyPr anchor="ctr">
            <a:spAutoFit/>
          </a:bodyPr>
          <a:lstStyle/>
          <a:p>
            <a:pPr algn="ctr">
              <a:defRPr/>
            </a:pPr>
            <a:r>
              <a:rPr lang="en-ZA" sz="2400" b="1" u="sng" dirty="0">
                <a:solidFill>
                  <a:srgbClr val="FF0000"/>
                </a:solidFill>
                <a:effectLst>
                  <a:outerShdw blurRad="38100" dist="38100" dir="2700000" algn="tl">
                    <a:srgbClr val="000000">
                      <a:alpha val="43137"/>
                    </a:srgbClr>
                  </a:outerShdw>
                </a:effectLst>
                <a:latin typeface="Stencil" pitchFamily="82" charset="0"/>
              </a:rPr>
              <a:t>Step eight: dealing with fat</a:t>
            </a:r>
            <a:endParaRPr lang="en-GB" sz="2400" b="1" u="sng" dirty="0">
              <a:solidFill>
                <a:srgbClr val="FF0000"/>
              </a:solidFill>
              <a:effectLst>
                <a:outerShdw blurRad="38100" dist="38100" dir="2700000" algn="tl">
                  <a:srgbClr val="000000">
                    <a:alpha val="43137"/>
                  </a:srgbClr>
                </a:outerShdw>
              </a:effectLst>
              <a:latin typeface="Stencil" pitchFamily="82" charset="0"/>
            </a:endParaRPr>
          </a:p>
        </p:txBody>
      </p:sp>
      <p:sp>
        <p:nvSpPr>
          <p:cNvPr id="5" name="TextBox 4"/>
          <p:cNvSpPr txBox="1"/>
          <p:nvPr/>
        </p:nvSpPr>
        <p:spPr>
          <a:xfrm>
            <a:off x="323850" y="1052513"/>
            <a:ext cx="8496300" cy="5540375"/>
          </a:xfrm>
          <a:prstGeom prst="rect">
            <a:avLst/>
          </a:prstGeom>
          <a:noFill/>
        </p:spPr>
        <p:txBody>
          <a:bodyPr>
            <a:spAutoFit/>
          </a:bodyPr>
          <a:lstStyle/>
          <a:p>
            <a:pPr>
              <a:defRPr/>
            </a:pPr>
            <a:endParaRPr lang="en-ZA" dirty="0"/>
          </a:p>
          <a:p>
            <a:pPr>
              <a:defRPr/>
            </a:pPr>
            <a:r>
              <a:rPr lang="en-GB" sz="2400" dirty="0">
                <a:solidFill>
                  <a:schemeClr val="accent3">
                    <a:lumMod val="50000"/>
                  </a:schemeClr>
                </a:solidFill>
                <a:latin typeface="Calibri" pitchFamily="34" charset="0"/>
                <a:cs typeface="Calibri" pitchFamily="34" charset="0"/>
              </a:rPr>
              <a:t>Now let’s talk about fat,  your worst enemy! With each gram contributing 9 calories, it’s not going to take that many grams to take you danger territory. Your body loves fat because it’s such a convenient way of absorbing energy in a concentrated form. </a:t>
            </a:r>
            <a:r>
              <a:rPr lang="en-GB" sz="2400" b="1" dirty="0">
                <a:solidFill>
                  <a:schemeClr val="accent3">
                    <a:lumMod val="50000"/>
                  </a:schemeClr>
                </a:solidFill>
                <a:latin typeface="Calibri" pitchFamily="34" charset="0"/>
                <a:cs typeface="Calibri" pitchFamily="34" charset="0"/>
              </a:rPr>
              <a:t>And remember,</a:t>
            </a:r>
            <a:r>
              <a:rPr lang="en-GB" sz="2400" dirty="0">
                <a:solidFill>
                  <a:schemeClr val="accent3">
                    <a:lumMod val="50000"/>
                  </a:schemeClr>
                </a:solidFill>
                <a:latin typeface="Calibri" pitchFamily="34" charset="0"/>
                <a:cs typeface="Calibri" pitchFamily="34" charset="0"/>
              </a:rPr>
              <a:t> your body wants to store as much fat as possible as insurance against the day when there’s no food to eat. </a:t>
            </a:r>
            <a:r>
              <a:rPr lang="en-GB" sz="2400" b="1" dirty="0">
                <a:solidFill>
                  <a:srgbClr val="FF0000"/>
                </a:solidFill>
                <a:latin typeface="Calibri" pitchFamily="34" charset="0"/>
                <a:cs typeface="Calibri" pitchFamily="34" charset="0"/>
              </a:rPr>
              <a:t>(The day that will never come.) </a:t>
            </a:r>
          </a:p>
          <a:p>
            <a:pPr>
              <a:defRPr/>
            </a:pPr>
            <a:endParaRPr lang="en-GB" sz="2400" b="1" dirty="0">
              <a:solidFill>
                <a:srgbClr val="FF0000"/>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There is no sure fire way to cut fat out of diets as our bodies do require some of it. However, I want to emphasise that the weight 				loss project that you’ve embarked upon by 				buying it is going to draw on all your 					reserves of determination and will power. </a:t>
            </a:r>
            <a:r>
              <a:rPr lang="en-GB" sz="2400" b="1" dirty="0">
                <a:solidFill>
                  <a:schemeClr val="accent3">
                    <a:lumMod val="50000"/>
                  </a:schemeClr>
                </a:solidFill>
                <a:latin typeface="Calibri" pitchFamily="34" charset="0"/>
                <a:cs typeface="Calibri" pitchFamily="34" charset="0"/>
              </a:rPr>
              <a:t> </a:t>
            </a:r>
          </a:p>
          <a:p>
            <a:pPr>
              <a:defRPr/>
            </a:pPr>
            <a:endParaRPr lang="en-GB" sz="2400" b="1"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49155"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260350"/>
            <a:ext cx="8496300" cy="6278563"/>
          </a:xfrm>
          <a:prstGeom prst="rect">
            <a:avLst/>
          </a:prstGeom>
          <a:noFill/>
        </p:spPr>
        <p:txBody>
          <a:bodyPr>
            <a:spAutoFit/>
          </a:bodyPr>
          <a:lstStyle/>
          <a:p>
            <a:pPr>
              <a:defRPr/>
            </a:pPr>
            <a:endParaRPr lang="en-ZA" dirty="0"/>
          </a:p>
          <a:p>
            <a:pPr>
              <a:defRPr/>
            </a:pPr>
            <a:r>
              <a:rPr lang="en-GB" sz="2400" dirty="0">
                <a:solidFill>
                  <a:schemeClr val="accent3">
                    <a:lumMod val="50000"/>
                  </a:schemeClr>
                </a:solidFill>
                <a:latin typeface="Calibri" pitchFamily="34" charset="0"/>
                <a:cs typeface="Calibri" pitchFamily="34" charset="0"/>
              </a:rPr>
              <a:t>Even I understand that we human beings are fundamentally weak creatures. That’s why I’m prepared to cut you a little slack here. If you want a slice of pizza (about 300 calories) or 500ml of Ben &amp; Jerry's (1200 calories!!!) then, be my guest. That should satisfy your fat craving for a while.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But take a look at the numbers, it means you’re going to have to cut down somewhere else today to compensate. (You also need to be aware that all that sugar in a tub of ice cream is likely to reawaken your craving for sugar. </a:t>
            </a:r>
            <a:r>
              <a:rPr lang="en-GB" sz="2400" b="1" dirty="0">
                <a:solidFill>
                  <a:srgbClr val="FF0000"/>
                </a:solidFill>
                <a:latin typeface="Calibri" pitchFamily="34" charset="0"/>
                <a:cs typeface="Calibri" pitchFamily="34" charset="0"/>
              </a:rPr>
              <a:t>So it’s best avoided.) </a:t>
            </a:r>
          </a:p>
          <a:p>
            <a:pPr>
              <a:defRPr/>
            </a:pPr>
            <a:endParaRPr lang="en-GB" sz="2400" b="1" dirty="0">
              <a:solidFill>
                <a:srgbClr val="FF0000"/>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There’s no way round this, I’m afraid; it’s simple arithmetic. </a:t>
            </a:r>
          </a:p>
          <a:p>
            <a:pPr>
              <a:defRPr/>
            </a:pPr>
            <a:r>
              <a:rPr lang="en-GB" sz="2400" dirty="0">
                <a:solidFill>
                  <a:schemeClr val="accent3">
                    <a:lumMod val="50000"/>
                  </a:schemeClr>
                </a:solidFill>
                <a:latin typeface="Calibri" pitchFamily="34" charset="0"/>
                <a:cs typeface="Calibri" pitchFamily="34" charset="0"/>
              </a:rPr>
              <a:t>Stay under your daily requirement or you’ll achieve nothing</a:t>
            </a:r>
            <a:r>
              <a:rPr lang="en-GB" sz="2400" dirty="0"/>
              <a:t>.</a:t>
            </a:r>
          </a:p>
          <a:p>
            <a:pPr>
              <a:defRPr/>
            </a:pPr>
            <a:r>
              <a:rPr lang="en-GB" sz="2400" dirty="0">
                <a:solidFill>
                  <a:schemeClr val="accent3">
                    <a:lumMod val="50000"/>
                  </a:schemeClr>
                </a:solidFill>
                <a:latin typeface="Calibri" pitchFamily="34" charset="0"/>
                <a:cs typeface="Calibri" pitchFamily="34" charset="0"/>
              </a:rPr>
              <a:t>I want you to become a </a:t>
            </a:r>
            <a:r>
              <a:rPr lang="en-GB" sz="2400" b="1" dirty="0">
                <a:solidFill>
                  <a:srgbClr val="FF0000"/>
                </a:solidFill>
                <a:latin typeface="Calibri" pitchFamily="34" charset="0"/>
                <a:cs typeface="Calibri" pitchFamily="34" charset="0"/>
              </a:rPr>
              <a:t>satisfaction junkie</a:t>
            </a:r>
            <a:r>
              <a:rPr lang="en-GB" sz="2400" dirty="0">
                <a:solidFill>
                  <a:schemeClr val="accent3">
                    <a:lumMod val="50000"/>
                  </a:schemeClr>
                </a:solidFill>
                <a:latin typeface="Calibri" pitchFamily="34" charset="0"/>
                <a:cs typeface="Calibri" pitchFamily="34" charset="0"/>
              </a:rPr>
              <a:t>. I want you to </a:t>
            </a:r>
          </a:p>
          <a:p>
            <a:pPr>
              <a:defRPr/>
            </a:pPr>
            <a:r>
              <a:rPr lang="en-GB" sz="2400" dirty="0">
                <a:solidFill>
                  <a:schemeClr val="accent3">
                    <a:lumMod val="50000"/>
                  </a:schemeClr>
                </a:solidFill>
                <a:latin typeface="Calibri" pitchFamily="34" charset="0"/>
                <a:cs typeface="Calibri" pitchFamily="34" charset="0"/>
              </a:rPr>
              <a:t>get a kick out of that sense of achievement I talked </a:t>
            </a:r>
          </a:p>
          <a:p>
            <a:pPr>
              <a:defRPr/>
            </a:pPr>
            <a:r>
              <a:rPr lang="en-GB" sz="2400" dirty="0">
                <a:solidFill>
                  <a:schemeClr val="accent3">
                    <a:lumMod val="50000"/>
                  </a:schemeClr>
                </a:solidFill>
                <a:latin typeface="Calibri" pitchFamily="34" charset="0"/>
                <a:cs typeface="Calibri" pitchFamily="34" charset="0"/>
              </a:rPr>
              <a:t>about in Step One. </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0179"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23528" y="260648"/>
            <a:ext cx="8496944" cy="6555641"/>
          </a:xfrm>
          <a:prstGeom prst="rect">
            <a:avLst/>
          </a:prstGeom>
          <a:noFill/>
        </p:spPr>
        <p:txBody>
          <a:bodyPr>
            <a:spAutoFit/>
          </a:bodyPr>
          <a:lstStyle/>
          <a:p>
            <a:pPr>
              <a:defRPr/>
            </a:pPr>
            <a:endParaRPr lang="en-ZA" dirty="0"/>
          </a:p>
          <a:p>
            <a:pPr>
              <a:defRPr/>
            </a:pPr>
            <a:r>
              <a:rPr lang="en-GB" sz="2400" dirty="0">
                <a:solidFill>
                  <a:schemeClr val="accent3">
                    <a:lumMod val="50000"/>
                  </a:schemeClr>
                </a:solidFill>
                <a:latin typeface="Calibri" pitchFamily="34" charset="0"/>
                <a:cs typeface="Calibri" pitchFamily="34" charset="0"/>
              </a:rPr>
              <a:t>Let’s work our way through this dilemma of minimizing the fat problem. These are simple ideas that are really just common sense.</a:t>
            </a:r>
          </a:p>
          <a:p>
            <a:pPr>
              <a:defRPr/>
            </a:pPr>
            <a:endParaRPr lang="en-GB" sz="2400" dirty="0">
              <a:solidFill>
                <a:schemeClr val="accent3">
                  <a:lumMod val="50000"/>
                </a:schemeClr>
              </a:solidFill>
              <a:latin typeface="Calibri" pitchFamily="34" charset="0"/>
              <a:cs typeface="Calibri" pitchFamily="34" charset="0"/>
            </a:endParaRPr>
          </a:p>
          <a:p>
            <a:pPr lvl="1">
              <a:buClr>
                <a:srgbClr val="FF0000"/>
              </a:buClr>
              <a:buFont typeface="Wingdings" pitchFamily="2" charset="2"/>
              <a:buChar char="q"/>
              <a:defRPr/>
            </a:pPr>
            <a:r>
              <a:rPr lang="en-GB" sz="2400" dirty="0">
                <a:solidFill>
                  <a:schemeClr val="accent3">
                    <a:lumMod val="50000"/>
                  </a:schemeClr>
                </a:solidFill>
                <a:latin typeface="Calibri" pitchFamily="34" charset="0"/>
                <a:cs typeface="Calibri" pitchFamily="34" charset="0"/>
              </a:rPr>
              <a:t> Spray cooking oil into your pan. You can buy spray cooking oil at the supermarket. You’ll find that you can fry an egg in less than half a gram of oil instead of the five or ten from a bottle.</a:t>
            </a:r>
          </a:p>
          <a:p>
            <a:pPr lvl="1">
              <a:buClr>
                <a:srgbClr val="FF0000"/>
              </a:buClr>
              <a:buFont typeface="Arial" pitchFamily="34" charset="0"/>
              <a:buChar char="•"/>
              <a:defRPr/>
            </a:pPr>
            <a:endParaRPr lang="en-ZA" sz="2400" dirty="0">
              <a:solidFill>
                <a:schemeClr val="accent3">
                  <a:lumMod val="50000"/>
                </a:schemeClr>
              </a:solidFill>
              <a:latin typeface="Calibri" pitchFamily="34" charset="0"/>
              <a:cs typeface="Calibri" pitchFamily="34" charset="0"/>
            </a:endParaRPr>
          </a:p>
          <a:p>
            <a:pPr lvl="1">
              <a:buClr>
                <a:srgbClr val="FF0000"/>
              </a:buClr>
              <a:buFont typeface="Wingdings" pitchFamily="2" charset="2"/>
              <a:buChar char="q"/>
              <a:defRPr/>
            </a:pPr>
            <a:r>
              <a:rPr lang="en-GB" sz="2400" dirty="0">
                <a:solidFill>
                  <a:schemeClr val="accent3">
                    <a:lumMod val="50000"/>
                  </a:schemeClr>
                </a:solidFill>
                <a:latin typeface="Calibri" pitchFamily="34" charset="0"/>
                <a:cs typeface="Calibri" pitchFamily="34" charset="0"/>
              </a:rPr>
              <a:t> Get one of those sloping grills named after a famous boxer to drain the fat from any food that might have fat in it such as steaks, sausages, burgers. (See, I don’t mind you having a burger, but I recommend you cook them at home rather than buying a pre-prepared one!)</a:t>
            </a:r>
          </a:p>
          <a:p>
            <a:pPr lvl="1">
              <a:buClr>
                <a:srgbClr val="FF0000"/>
              </a:buClr>
              <a:buFont typeface="Arial" pitchFamily="34" charset="0"/>
              <a:buChar char="•"/>
              <a:defRPr/>
            </a:pPr>
            <a:endParaRPr lang="en-GB" sz="2400" dirty="0">
              <a:solidFill>
                <a:schemeClr val="accent3">
                  <a:lumMod val="50000"/>
                </a:schemeClr>
              </a:solidFill>
              <a:latin typeface="Calibri" pitchFamily="34" charset="0"/>
              <a:cs typeface="Calibri" pitchFamily="34" charset="0"/>
            </a:endParaRPr>
          </a:p>
          <a:p>
            <a:pPr lvl="5">
              <a:buClr>
                <a:srgbClr val="FF0000"/>
              </a:buClr>
              <a:buFont typeface="Wingdings" pitchFamily="2" charset="2"/>
              <a:buChar char="q"/>
              <a:defRPr/>
            </a:pPr>
            <a:r>
              <a:rPr lang="en-GB" sz="2400" dirty="0">
                <a:solidFill>
                  <a:schemeClr val="accent3">
                    <a:lumMod val="50000"/>
                  </a:schemeClr>
                </a:solidFill>
                <a:latin typeface="Calibri" pitchFamily="34" charset="0"/>
                <a:cs typeface="Calibri" pitchFamily="34" charset="0"/>
              </a:rPr>
              <a:t> Bake instead of frying. Use the same oil spray to lightly coat food before putting it in the oven. You’ll barely notice the difference.  </a:t>
            </a:r>
          </a:p>
          <a:p>
            <a:pPr>
              <a:defRPr/>
            </a:pPr>
            <a:endParaRPr lang="en-GB"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1203"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260350"/>
            <a:ext cx="8496300" cy="6370638"/>
          </a:xfrm>
          <a:prstGeom prst="rect">
            <a:avLst/>
          </a:prstGeom>
          <a:noFill/>
        </p:spPr>
        <p:txBody>
          <a:bodyPr>
            <a:spAutoFit/>
          </a:bodyPr>
          <a:lstStyle/>
          <a:p>
            <a:pPr>
              <a:buClr>
                <a:srgbClr val="FF0000"/>
              </a:buClr>
              <a:defRPr/>
            </a:pPr>
            <a:endParaRPr lang="en-GB" sz="2400" dirty="0">
              <a:solidFill>
                <a:schemeClr val="accent3">
                  <a:lumMod val="50000"/>
                </a:schemeClr>
              </a:solidFill>
              <a:latin typeface="Calibri" pitchFamily="34" charset="0"/>
              <a:cs typeface="Calibri" pitchFamily="34" charset="0"/>
            </a:endParaRPr>
          </a:p>
          <a:p>
            <a:pPr lvl="1">
              <a:buClr>
                <a:srgbClr val="FF0000"/>
              </a:buClr>
              <a:buFont typeface="Wingdings" pitchFamily="2" charset="2"/>
              <a:buChar char="q"/>
              <a:defRPr/>
            </a:pPr>
            <a:r>
              <a:rPr lang="en-ZA" sz="2400" dirty="0">
                <a:solidFill>
                  <a:schemeClr val="accent3">
                    <a:lumMod val="50000"/>
                  </a:schemeClr>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If you roast any meat, such as a chicken or a joint of pork, stand the meat on a grid to raise it above the bottom of the roasting pan. That way it’s not sitting in a puddle of its own fat as it cooks in the oven. </a:t>
            </a:r>
          </a:p>
          <a:p>
            <a:pPr lvl="1">
              <a:buClr>
                <a:srgbClr val="FF0000"/>
              </a:buClr>
              <a:defRPr/>
            </a:pPr>
            <a:endParaRPr lang="en-GB" sz="2400" dirty="0">
              <a:solidFill>
                <a:schemeClr val="accent3">
                  <a:lumMod val="50000"/>
                </a:schemeClr>
              </a:solidFill>
              <a:latin typeface="Calibri" pitchFamily="34" charset="0"/>
              <a:cs typeface="Calibri" pitchFamily="34" charset="0"/>
            </a:endParaRPr>
          </a:p>
          <a:p>
            <a:pPr lvl="1">
              <a:buClr>
                <a:srgbClr val="FF0000"/>
              </a:buClr>
              <a:buFont typeface="Wingdings" pitchFamily="2" charset="2"/>
              <a:buChar char="q"/>
              <a:defRPr/>
            </a:pPr>
            <a:r>
              <a:rPr lang="en-GB" sz="2400" dirty="0">
                <a:solidFill>
                  <a:schemeClr val="accent3">
                    <a:lumMod val="50000"/>
                  </a:schemeClr>
                </a:solidFill>
                <a:latin typeface="Calibri" pitchFamily="34" charset="0"/>
                <a:cs typeface="Calibri" pitchFamily="34" charset="0"/>
              </a:rPr>
              <a:t> Don’t keep any fatty foods like cookies, cheese, candy, chocolate, nuts that you can nibble straight from the cupboard around the house. Go through your cupboards, collect up all the tempting stuff, put it in a box and take it down to the local homeless shelter. They need it a helluvalot more than you do!</a:t>
            </a:r>
          </a:p>
          <a:p>
            <a:pPr lvl="1">
              <a:buClr>
                <a:srgbClr val="FF0000"/>
              </a:buClr>
              <a:defRPr/>
            </a:pPr>
            <a:endParaRPr lang="en-GB" sz="2400" dirty="0">
              <a:solidFill>
                <a:schemeClr val="accent3">
                  <a:lumMod val="50000"/>
                </a:schemeClr>
              </a:solidFill>
              <a:latin typeface="Calibri" pitchFamily="34" charset="0"/>
              <a:cs typeface="Calibri" pitchFamily="34" charset="0"/>
            </a:endParaRPr>
          </a:p>
          <a:p>
            <a:pPr lvl="1">
              <a:buClr>
                <a:srgbClr val="FF0000"/>
              </a:buClr>
              <a:buFont typeface="Wingdings" pitchFamily="2" charset="2"/>
              <a:buChar char="q"/>
              <a:defRPr/>
            </a:pPr>
            <a:r>
              <a:rPr lang="en-GB" sz="2400" dirty="0">
                <a:solidFill>
                  <a:schemeClr val="accent3">
                    <a:lumMod val="50000"/>
                  </a:schemeClr>
                </a:solidFill>
                <a:latin typeface="Calibri" pitchFamily="34" charset="0"/>
                <a:cs typeface="Calibri" pitchFamily="34" charset="0"/>
              </a:rPr>
              <a:t> Think up other ways in which you can reduce your </a:t>
            </a:r>
          </a:p>
          <a:p>
            <a:pPr lvl="1">
              <a:buClr>
                <a:srgbClr val="FF0000"/>
              </a:buClr>
              <a:defRPr/>
            </a:pPr>
            <a:r>
              <a:rPr lang="en-GB" sz="2400" dirty="0">
                <a:solidFill>
                  <a:schemeClr val="accent3">
                    <a:lumMod val="50000"/>
                  </a:schemeClr>
                </a:solidFill>
                <a:latin typeface="Calibri" pitchFamily="34" charset="0"/>
                <a:cs typeface="Calibri" pitchFamily="34" charset="0"/>
              </a:rPr>
              <a:t>	fat intake. This, as I keep saying, is </a:t>
            </a:r>
            <a:r>
              <a:rPr lang="en-GB" sz="2400" b="1" dirty="0">
                <a:solidFill>
                  <a:srgbClr val="FF0000"/>
                </a:solidFill>
                <a:latin typeface="Calibri" pitchFamily="34" charset="0"/>
                <a:cs typeface="Calibri" pitchFamily="34" charset="0"/>
              </a:rPr>
              <a:t>your project</a:t>
            </a:r>
            <a:r>
              <a:rPr lang="en-GB" sz="2400" dirty="0">
                <a:solidFill>
                  <a:schemeClr val="accent3">
                    <a:lumMod val="50000"/>
                  </a:schemeClr>
                </a:solidFill>
                <a:latin typeface="Calibri" pitchFamily="34" charset="0"/>
                <a:cs typeface="Calibri" pitchFamily="34" charset="0"/>
              </a:rPr>
              <a:t>. </a:t>
            </a:r>
          </a:p>
          <a:p>
            <a:pPr lvl="1">
              <a:buClr>
                <a:srgbClr val="FF0000"/>
              </a:buClr>
              <a:defRPr/>
            </a:pPr>
            <a:r>
              <a:rPr lang="en-GB" sz="2400" dirty="0">
                <a:solidFill>
                  <a:schemeClr val="accent3">
                    <a:lumMod val="50000"/>
                  </a:schemeClr>
                </a:solidFill>
                <a:latin typeface="Calibri" pitchFamily="34" charset="0"/>
                <a:cs typeface="Calibri" pitchFamily="34" charset="0"/>
              </a:rPr>
              <a:t>	The more you </a:t>
            </a:r>
            <a:r>
              <a:rPr lang="en-GB" sz="2400" b="1" dirty="0">
                <a:solidFill>
                  <a:srgbClr val="FF0000"/>
                </a:solidFill>
                <a:latin typeface="Calibri" pitchFamily="34" charset="0"/>
                <a:cs typeface="Calibri" pitchFamily="34" charset="0"/>
              </a:rPr>
              <a:t>CONTRIBUTE</a:t>
            </a:r>
            <a:r>
              <a:rPr lang="en-GB" sz="2400" dirty="0">
                <a:solidFill>
                  <a:schemeClr val="accent3">
                    <a:lumMod val="50000"/>
                  </a:schemeClr>
                </a:solidFill>
                <a:latin typeface="Calibri" pitchFamily="34" charset="0"/>
                <a:cs typeface="Calibri" pitchFamily="34" charset="0"/>
              </a:rPr>
              <a:t> and involve your own </a:t>
            </a:r>
          </a:p>
          <a:p>
            <a:pPr lvl="1">
              <a:buClr>
                <a:srgbClr val="FF0000"/>
              </a:buClr>
              <a:defRPr/>
            </a:pPr>
            <a:r>
              <a:rPr lang="en-GB" sz="2400" dirty="0">
                <a:solidFill>
                  <a:schemeClr val="accent3">
                    <a:lumMod val="50000"/>
                  </a:schemeClr>
                </a:solidFill>
                <a:latin typeface="Calibri" pitchFamily="34" charset="0"/>
                <a:cs typeface="Calibri" pitchFamily="34" charset="0"/>
              </a:rPr>
              <a:t>	ideas, the more successful it’s going to be.</a:t>
            </a:r>
          </a:p>
          <a:p>
            <a:pPr>
              <a:defRPr/>
            </a:pPr>
            <a:endParaRPr lang="en-GB" sz="2400" dirty="0">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lvl="1">
              <a:spcBef>
                <a:spcPts val="600"/>
              </a:spcBef>
              <a:defRPr/>
            </a:pPr>
            <a:endParaRPr lang="en-ZA" sz="3200" b="1" dirty="0">
              <a:solidFill>
                <a:schemeClr val="accent3">
                  <a:lumMod val="50000"/>
                </a:schemeClr>
              </a:solidFill>
              <a:latin typeface="Times New Roman" pitchFamily="18" charset="0"/>
              <a:cs typeface="Times New Roman" pitchFamily="18" charset="0"/>
            </a:endParaRPr>
          </a:p>
          <a:p>
            <a:pPr lvl="1">
              <a:spcBef>
                <a:spcPts val="600"/>
              </a:spcBef>
              <a:defRPr/>
            </a:pPr>
            <a:r>
              <a:rPr lang="en-ZA" sz="2400" dirty="0">
                <a:solidFill>
                  <a:schemeClr val="accent3">
                    <a:lumMod val="50000"/>
                  </a:schemeClr>
                </a:solidFill>
                <a:latin typeface="Calibri" pitchFamily="34" charset="0"/>
                <a:cs typeface="Calibri" pitchFamily="34" charset="0"/>
              </a:rPr>
              <a:t>measure of respect for your </a:t>
            </a:r>
            <a:r>
              <a:rPr lang="en-ZA" sz="2400" dirty="0">
                <a:solidFill>
                  <a:schemeClr val="accent3">
                    <a:lumMod val="50000"/>
                  </a:schemeClr>
                </a:solidFill>
                <a:latin typeface="Calibri" pitchFamily="34" charset="0"/>
                <a:cs typeface="Calibri" pitchFamily="34" charset="0"/>
              </a:rPr>
              <a:t>body and </a:t>
            </a:r>
            <a:r>
              <a:rPr lang="en-ZA" sz="2400" dirty="0">
                <a:solidFill>
                  <a:schemeClr val="accent3">
                    <a:lumMod val="50000"/>
                  </a:schemeClr>
                </a:solidFill>
                <a:latin typeface="Calibri" pitchFamily="34" charset="0"/>
                <a:cs typeface="Calibri" pitchFamily="34" charset="0"/>
              </a:rPr>
              <a:t>what you put into it. All that is required is a little intelligent thought, buckets of motivation and the resolution to stick with me and then surprise yourself with what you can achieve.</a:t>
            </a:r>
          </a:p>
          <a:p>
            <a:pPr lvl="1">
              <a:spcBef>
                <a:spcPts val="600"/>
              </a:spcBef>
              <a:defRPr/>
            </a:pPr>
            <a:endParaRPr lang="en-ZA" sz="2400" b="1" dirty="0">
              <a:solidFill>
                <a:schemeClr val="accent3">
                  <a:lumMod val="50000"/>
                </a:schemeClr>
              </a:solidFill>
              <a:latin typeface="Calibri" pitchFamily="34" charset="0"/>
              <a:cs typeface="Calibri" pitchFamily="34" charset="0"/>
            </a:endParaRPr>
          </a:p>
          <a:p>
            <a:pPr lvl="1">
              <a:spcBef>
                <a:spcPts val="600"/>
              </a:spcBef>
              <a:defRPr/>
            </a:pPr>
            <a:r>
              <a:rPr lang="en-ZA" sz="2400" b="1" dirty="0">
                <a:solidFill>
                  <a:srgbClr val="FF0000"/>
                </a:solidFill>
                <a:latin typeface="Calibri" pitchFamily="34" charset="0"/>
                <a:cs typeface="Calibri" pitchFamily="34" charset="0"/>
              </a:rPr>
              <a:t>FIFTH:	</a:t>
            </a:r>
            <a:r>
              <a:rPr lang="en-ZA" sz="2400" dirty="0">
                <a:solidFill>
                  <a:schemeClr val="accent3">
                    <a:lumMod val="50000"/>
                  </a:schemeClr>
                </a:solidFill>
                <a:latin typeface="Calibri" pitchFamily="34" charset="0"/>
                <a:cs typeface="Calibri" pitchFamily="34" charset="0"/>
              </a:rPr>
              <a:t>Implementing the </a:t>
            </a:r>
            <a:r>
              <a:rPr lang="en-ZA" sz="2400" b="1" dirty="0">
                <a:solidFill>
                  <a:srgbClr val="FF0000"/>
                </a:solidFill>
                <a:latin typeface="Calibri" pitchFamily="34" charset="0"/>
                <a:cs typeface="Calibri" pitchFamily="34" charset="0"/>
              </a:rPr>
              <a:t>TEN</a:t>
            </a:r>
            <a:r>
              <a:rPr lang="en-ZA" sz="2400" b="1" dirty="0">
                <a:solidFill>
                  <a:schemeClr val="accent3">
                    <a:lumMod val="50000"/>
                  </a:schemeClr>
                </a:solidFill>
                <a:latin typeface="Calibri" pitchFamily="34" charset="0"/>
                <a:cs typeface="Calibri" pitchFamily="34" charset="0"/>
              </a:rPr>
              <a:t> </a:t>
            </a:r>
            <a:r>
              <a:rPr lang="en-ZA" sz="2400" dirty="0">
                <a:solidFill>
                  <a:schemeClr val="accent3">
                    <a:lumMod val="50000"/>
                  </a:schemeClr>
                </a:solidFill>
                <a:latin typeface="Calibri" pitchFamily="34" charset="0"/>
                <a:cs typeface="Calibri" pitchFamily="34" charset="0"/>
              </a:rPr>
              <a:t>strategies to bring change into your daily life. No need to be alarmed, as these are simple adjustments with big benefits! Losing weight is a long term </a:t>
            </a:r>
          </a:p>
          <a:p>
            <a:pPr lvl="1">
              <a:spcBef>
                <a:spcPts val="600"/>
              </a:spcBef>
              <a:defRPr/>
            </a:pPr>
            <a:r>
              <a:rPr lang="en-ZA" sz="2400" dirty="0">
                <a:solidFill>
                  <a:schemeClr val="accent3">
                    <a:lumMod val="50000"/>
                  </a:schemeClr>
                </a:solidFill>
                <a:latin typeface="Calibri" pitchFamily="34" charset="0"/>
                <a:cs typeface="Calibri" pitchFamily="34" charset="0"/>
              </a:rPr>
              <a:t>project, so don’t fool yourself into thinking it will happen within a few weeks or months.</a:t>
            </a:r>
          </a:p>
          <a:p>
            <a:pPr lvl="1">
              <a:spcBef>
                <a:spcPts val="600"/>
              </a:spcBef>
              <a:defRPr/>
            </a:pPr>
            <a:r>
              <a:rPr lang="en-ZA" sz="2800" dirty="0">
                <a:solidFill>
                  <a:schemeClr val="accent3">
                    <a:lumMod val="50000"/>
                  </a:schemeClr>
                </a:solidFill>
                <a:latin typeface="Times New Roman" pitchFamily="18" charset="0"/>
                <a:cs typeface="Times New Roman" pitchFamily="18" charset="0"/>
              </a:rPr>
              <a:t>		</a:t>
            </a:r>
            <a:endParaRPr lang="en-GB" sz="3200" dirty="0">
              <a:solidFill>
                <a:schemeClr val="accent3">
                  <a:lumMod val="50000"/>
                </a:schemeClr>
              </a:solidFill>
              <a:latin typeface="Times New Roman" pitchFamily="18" charset="0"/>
              <a:cs typeface="Times New Roman" pitchFamily="18" charset="0"/>
            </a:endParaRPr>
          </a:p>
          <a:p>
            <a:pPr lvl="3">
              <a:spcBef>
                <a:spcPts val="600"/>
              </a:spcBef>
              <a:buFont typeface="Courier New" pitchFamily="49" charset="0"/>
              <a:buChar char="o"/>
              <a:defRPr/>
            </a:pPr>
            <a:endParaRPr lang="en-GB" sz="2800" dirty="0">
              <a:solidFill>
                <a:schemeClr val="accent3">
                  <a:lumMod val="50000"/>
                </a:schemeClr>
              </a:solidFill>
              <a:latin typeface="Times New Roman" pitchFamily="18" charset="0"/>
              <a:cs typeface="Times New Roman" pitchFamily="18" charset="0"/>
            </a:endParaRPr>
          </a:p>
          <a:p>
            <a:pPr lvl="1">
              <a:buFont typeface="Courier New" pitchFamily="49" charset="0"/>
              <a:buChar char="o"/>
              <a:defRPr/>
            </a:pPr>
            <a:endParaRPr lang="en-GB" sz="3200" dirty="0">
              <a:solidFill>
                <a:srgbClr val="008000"/>
              </a:solidFill>
              <a:latin typeface="Times New Roman" pitchFamily="18" charset="0"/>
              <a:cs typeface="Times New Roman" pitchFamily="18" charset="0"/>
            </a:endParaRPr>
          </a:p>
        </p:txBody>
      </p:sp>
      <p:pic>
        <p:nvPicPr>
          <p:cNvPr id="6147" name="Picture 2" descr="dirty_boot_prints_clipart.png"/>
          <p:cNvPicPr>
            <a:picLocks noChangeAspect="1"/>
          </p:cNvPicPr>
          <p:nvPr/>
        </p:nvPicPr>
        <p:blipFill>
          <a:blip r:embed="rId2" cstate="print">
            <a:grayscl/>
            <a:biLevel thresh="50000"/>
          </a:blip>
          <a:srcRect/>
          <a:stretch>
            <a:fillRect/>
          </a:stretch>
        </p:blipFill>
        <p:spPr bwMode="auto">
          <a:xfrm rot="1782483">
            <a:off x="511175" y="5124450"/>
            <a:ext cx="1176338" cy="16494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2227"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95288" y="260350"/>
            <a:ext cx="8424862" cy="2954338"/>
          </a:xfrm>
          <a:prstGeom prst="rect">
            <a:avLst/>
          </a:prstGeom>
          <a:noFill/>
        </p:spPr>
        <p:txBody>
          <a:bodyPr>
            <a:spAutoFit/>
          </a:bodyPr>
          <a:lstStyle/>
          <a:p>
            <a:pPr>
              <a:defRPr/>
            </a:pPr>
            <a:endParaRPr lang="en-ZA" dirty="0"/>
          </a:p>
          <a:p>
            <a:pPr>
              <a:defRPr/>
            </a:pPr>
            <a:r>
              <a:rPr lang="en-ZA" sz="2400" b="1" dirty="0">
                <a:solidFill>
                  <a:srgbClr val="FF0000"/>
                </a:solidFill>
                <a:latin typeface="Calibri" pitchFamily="34" charset="0"/>
                <a:cs typeface="Calibri" pitchFamily="34" charset="0"/>
              </a:rPr>
              <a:t>Let’s Recap: </a:t>
            </a:r>
            <a:r>
              <a:rPr lang="en-GB" sz="2400" dirty="0">
                <a:solidFill>
                  <a:schemeClr val="accent3">
                    <a:lumMod val="50000"/>
                  </a:schemeClr>
                </a:solidFill>
                <a:latin typeface="Calibri" pitchFamily="34" charset="0"/>
                <a:cs typeface="Calibri" pitchFamily="34" charset="0"/>
              </a:rPr>
              <a:t>You just have to use common sense when it comes to fat. OK, we know it makes things taste good. But it’s been your downfall and so you need to put fatty foods in their proper place in your life. No one is going to deny you a bag of fries from time to time, but just think what they mean in terms of calories and make allowances elsewhere…</a:t>
            </a:r>
          </a:p>
          <a:p>
            <a:pPr>
              <a:defRPr/>
            </a:pPr>
            <a:endParaRPr lang="en-GB" sz="2400" b="1" dirty="0">
              <a:solidFill>
                <a:srgbClr val="FF0000"/>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3251"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981075"/>
            <a:ext cx="8496300" cy="5632450"/>
          </a:xfrm>
          <a:prstGeom prst="rect">
            <a:avLst/>
          </a:prstGeom>
          <a:noFill/>
        </p:spPr>
        <p:txBody>
          <a:bodyPr>
            <a:spAutoFit/>
          </a:bodyPr>
          <a:lstStyle/>
          <a:p>
            <a:pPr>
              <a:defRPr/>
            </a:pPr>
            <a:r>
              <a:rPr lang="en-GB" sz="2400" dirty="0">
                <a:solidFill>
                  <a:schemeClr val="accent3">
                    <a:lumMod val="50000"/>
                  </a:schemeClr>
                </a:solidFill>
                <a:latin typeface="Calibri" pitchFamily="34" charset="0"/>
                <a:cs typeface="Calibri" pitchFamily="34" charset="0"/>
              </a:rPr>
              <a:t>I’m not a great proponent of lots of sleep. I prefer to be up and around and doing things. I've always got plenty of work to do and I'd rather be getting on with that or taking the dog for a walk than lie in bed asleep. You’d certainly expect to use more calories that way.</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However, recent research has shown that people who get lots of sleep tend to be not as fat as those who don't sleep much. It's to do with chemicals created by your own body.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When we are asleep our bodies produce a substance called </a:t>
            </a:r>
          </a:p>
          <a:p>
            <a:pPr>
              <a:defRPr/>
            </a:pPr>
            <a:r>
              <a:rPr lang="en-GB" sz="2400" b="1" dirty="0">
                <a:solidFill>
                  <a:srgbClr val="FF0000"/>
                </a:solidFill>
                <a:latin typeface="Calibri" pitchFamily="34" charset="0"/>
                <a:cs typeface="Calibri" pitchFamily="34" charset="0"/>
              </a:rPr>
              <a:t>Leptin</a:t>
            </a:r>
            <a:r>
              <a:rPr lang="en-GB" sz="2400" dirty="0">
                <a:solidFill>
                  <a:schemeClr val="accent3">
                    <a:lumMod val="50000"/>
                  </a:schemeClr>
                </a:solidFill>
                <a:latin typeface="Calibri" pitchFamily="34" charset="0"/>
                <a:cs typeface="Calibri" pitchFamily="34" charset="0"/>
              </a:rPr>
              <a:t> and a substance called </a:t>
            </a:r>
            <a:r>
              <a:rPr lang="en-GB" sz="2400" b="1" dirty="0">
                <a:solidFill>
                  <a:srgbClr val="FF0000"/>
                </a:solidFill>
                <a:latin typeface="Calibri" pitchFamily="34" charset="0"/>
                <a:cs typeface="Calibri" pitchFamily="34" charset="0"/>
              </a:rPr>
              <a:t>grehlin</a:t>
            </a:r>
            <a:r>
              <a:rPr lang="en-GB" sz="2400" dirty="0">
                <a:solidFill>
                  <a:schemeClr val="accent3">
                    <a:lumMod val="50000"/>
                  </a:schemeClr>
                </a:solidFill>
                <a:latin typeface="Calibri" pitchFamily="34" charset="0"/>
                <a:cs typeface="Calibri" pitchFamily="34" charset="0"/>
              </a:rPr>
              <a:t> when we are awake. </a:t>
            </a:r>
          </a:p>
          <a:p>
            <a:pPr>
              <a:defRPr/>
            </a:pPr>
            <a:r>
              <a:rPr lang="en-GB" sz="2400" dirty="0">
                <a:solidFill>
                  <a:schemeClr val="accent3">
                    <a:lumMod val="50000"/>
                  </a:schemeClr>
                </a:solidFill>
                <a:latin typeface="Calibri" pitchFamily="34" charset="0"/>
                <a:cs typeface="Calibri" pitchFamily="34" charset="0"/>
              </a:rPr>
              <a:t>And these two substances have an effect on how hungry </a:t>
            </a:r>
          </a:p>
          <a:p>
            <a:pPr>
              <a:defRPr/>
            </a:pPr>
            <a:r>
              <a:rPr lang="en-GB" sz="2400" dirty="0">
                <a:solidFill>
                  <a:schemeClr val="accent3">
                    <a:lumMod val="50000"/>
                  </a:schemeClr>
                </a:solidFill>
                <a:latin typeface="Calibri" pitchFamily="34" charset="0"/>
                <a:cs typeface="Calibri" pitchFamily="34" charset="0"/>
              </a:rPr>
              <a:t>we feel. </a:t>
            </a:r>
            <a:r>
              <a:rPr lang="en-GB" sz="2400" b="1" dirty="0">
                <a:solidFill>
                  <a:srgbClr val="FF0000"/>
                </a:solidFill>
                <a:latin typeface="Calibri" pitchFamily="34" charset="0"/>
                <a:cs typeface="Calibri" pitchFamily="34" charset="0"/>
              </a:rPr>
              <a:t>Leptin</a:t>
            </a:r>
            <a:r>
              <a:rPr lang="en-GB" sz="2400" dirty="0">
                <a:solidFill>
                  <a:schemeClr val="accent3">
                    <a:lumMod val="50000"/>
                  </a:schemeClr>
                </a:solidFill>
                <a:latin typeface="Calibri" pitchFamily="34" charset="0"/>
                <a:cs typeface="Calibri" pitchFamily="34" charset="0"/>
              </a:rPr>
              <a:t> </a:t>
            </a:r>
            <a:r>
              <a:rPr lang="en-GB" sz="2400" b="1" dirty="0">
                <a:solidFill>
                  <a:srgbClr val="FF0000"/>
                </a:solidFill>
                <a:latin typeface="Calibri" pitchFamily="34" charset="0"/>
                <a:cs typeface="Calibri" pitchFamily="34" charset="0"/>
              </a:rPr>
              <a:t>suppresses </a:t>
            </a:r>
            <a:r>
              <a:rPr lang="en-GB" sz="2400" dirty="0">
                <a:solidFill>
                  <a:schemeClr val="accent3">
                    <a:lumMod val="50000"/>
                  </a:schemeClr>
                </a:solidFill>
                <a:latin typeface="Calibri" pitchFamily="34" charset="0"/>
                <a:cs typeface="Calibri" pitchFamily="34" charset="0"/>
              </a:rPr>
              <a:t>our feeling of hunger while</a:t>
            </a:r>
          </a:p>
          <a:p>
            <a:pPr>
              <a:defRPr/>
            </a:pPr>
            <a:r>
              <a:rPr lang="en-GB" sz="2400" dirty="0">
                <a:solidFill>
                  <a:schemeClr val="accent3">
                    <a:lumMod val="50000"/>
                  </a:schemeClr>
                </a:solidFill>
                <a:latin typeface="Calibri" pitchFamily="34" charset="0"/>
                <a:cs typeface="Calibri" pitchFamily="34" charset="0"/>
              </a:rPr>
              <a:t> </a:t>
            </a:r>
            <a:r>
              <a:rPr lang="en-GB" sz="2400" b="1" dirty="0">
                <a:solidFill>
                  <a:srgbClr val="FF0000"/>
                </a:solidFill>
                <a:latin typeface="Calibri" pitchFamily="34" charset="0"/>
                <a:cs typeface="Calibri" pitchFamily="34" charset="0"/>
              </a:rPr>
              <a:t>grehlin enhances </a:t>
            </a:r>
            <a:r>
              <a:rPr lang="en-GB" sz="2400" dirty="0">
                <a:solidFill>
                  <a:schemeClr val="accent3">
                    <a:lumMod val="50000"/>
                  </a:schemeClr>
                </a:solidFill>
                <a:latin typeface="Calibri" pitchFamily="34" charset="0"/>
                <a:cs typeface="Calibri" pitchFamily="34" charset="0"/>
              </a:rPr>
              <a:t>it. </a:t>
            </a:r>
            <a:endParaRPr lang="en-GB" sz="2400" dirty="0"/>
          </a:p>
        </p:txBody>
      </p:sp>
      <p:sp>
        <p:nvSpPr>
          <p:cNvPr id="5" name="TextBox 4"/>
          <p:cNvSpPr txBox="1"/>
          <p:nvPr/>
        </p:nvSpPr>
        <p:spPr>
          <a:xfrm>
            <a:off x="323850" y="430213"/>
            <a:ext cx="8496300" cy="461962"/>
          </a:xfrm>
          <a:prstGeom prst="rect">
            <a:avLst/>
          </a:prstGeom>
          <a:noFill/>
        </p:spPr>
        <p:txBody>
          <a:bodyPr anchor="ctr">
            <a:spAutoFit/>
          </a:bodyPr>
          <a:lstStyle/>
          <a:p>
            <a:pPr algn="ctr">
              <a:defRPr/>
            </a:pPr>
            <a:r>
              <a:rPr lang="en-ZA" sz="2400" b="1" u="sng" dirty="0">
                <a:solidFill>
                  <a:srgbClr val="FF0000"/>
                </a:solidFill>
                <a:effectLst>
                  <a:outerShdw blurRad="38100" dist="38100" dir="2700000" algn="tl">
                    <a:srgbClr val="000000">
                      <a:alpha val="43137"/>
                    </a:srgbClr>
                  </a:outerShdw>
                </a:effectLst>
                <a:latin typeface="Stencil" pitchFamily="82" charset="0"/>
              </a:rPr>
              <a:t>Step nine: sleep</a:t>
            </a:r>
            <a:endParaRPr lang="en-GB" sz="2400" b="1" u="sng" dirty="0">
              <a:solidFill>
                <a:srgbClr val="FF0000"/>
              </a:solidFill>
              <a:effectLst>
                <a:outerShdw blurRad="38100" dist="38100" dir="2700000" algn="tl">
                  <a:srgbClr val="000000">
                    <a:alpha val="43137"/>
                  </a:srgbClr>
                </a:outerShdw>
              </a:effectLst>
              <a:latin typeface="Stencil" pitchFamily="82" charset="0"/>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4275"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95288" y="260350"/>
            <a:ext cx="8424862" cy="6278563"/>
          </a:xfrm>
          <a:prstGeom prst="rect">
            <a:avLst/>
          </a:prstGeom>
          <a:noFill/>
        </p:spPr>
        <p:txBody>
          <a:bodyPr>
            <a:spAutoFit/>
          </a:bodyPr>
          <a:lstStyle/>
          <a:p>
            <a:pPr>
              <a:defRPr/>
            </a:pPr>
            <a:endParaRPr lang="en-ZA" dirty="0"/>
          </a:p>
          <a:p>
            <a:pPr>
              <a:defRPr/>
            </a:pPr>
            <a:r>
              <a:rPr lang="en-GB" sz="2400" dirty="0">
                <a:solidFill>
                  <a:schemeClr val="accent3">
                    <a:lumMod val="50000"/>
                  </a:schemeClr>
                </a:solidFill>
                <a:latin typeface="Calibri" pitchFamily="34" charset="0"/>
                <a:cs typeface="Calibri" pitchFamily="34" charset="0"/>
              </a:rPr>
              <a:t>The conclusion drawn by the research is that if we get plenty of sleep then we are likely to feel less hungry and eat less as a result. It might be true but I've seen no actual evidence to either support or refute this idea. So what do we make of this? Sleep more and eat less or stay active and burn more calories.</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While we're on the subject of bed we're perilously close to the subject of sex! If you are in the fortunate position of having an active sexual relationship then my obvious suggestion is to have plenty of sex. </a:t>
            </a:r>
            <a:r>
              <a:rPr lang="en-GB" sz="2400" b="1" dirty="0">
                <a:solidFill>
                  <a:srgbClr val="FF0000"/>
                </a:solidFill>
                <a:latin typeface="Calibri" pitchFamily="34" charset="0"/>
                <a:cs typeface="Calibri" pitchFamily="34" charset="0"/>
              </a:rPr>
              <a:t>Active sex equals plenty of exercise. </a:t>
            </a:r>
          </a:p>
          <a:p>
            <a:pPr>
              <a:defRPr/>
            </a:pPr>
            <a:endParaRPr lang="en-ZA" sz="2400" b="1" dirty="0">
              <a:solidFill>
                <a:srgbClr val="FF0000"/>
              </a:solidFill>
              <a:latin typeface="Calibri" pitchFamily="34" charset="0"/>
              <a:cs typeface="Calibri" pitchFamily="34" charset="0"/>
            </a:endParaRPr>
          </a:p>
          <a:p>
            <a:pPr>
              <a:defRPr/>
            </a:pPr>
            <a:r>
              <a:rPr lang="en-ZA" sz="2400" b="1" dirty="0">
                <a:solidFill>
                  <a:srgbClr val="FF0000"/>
                </a:solidFill>
                <a:latin typeface="Calibri" pitchFamily="34" charset="0"/>
                <a:cs typeface="Calibri" pitchFamily="34" charset="0"/>
              </a:rPr>
              <a:t>Let’s Recap: </a:t>
            </a:r>
            <a:r>
              <a:rPr lang="en-GB" sz="2400" dirty="0">
                <a:solidFill>
                  <a:schemeClr val="accent3">
                    <a:lumMod val="50000"/>
                  </a:schemeClr>
                </a:solidFill>
                <a:latin typeface="Calibri" pitchFamily="34" charset="0"/>
                <a:cs typeface="Calibri" pitchFamily="34" charset="0"/>
              </a:rPr>
              <a:t>Get as much sleep as you can, it may help with your 			need for food. Experiment and take note of what 			your body is telling you. </a:t>
            </a:r>
          </a:p>
          <a:p>
            <a:pPr>
              <a:defRPr/>
            </a:pPr>
            <a:endParaRPr lang="en-ZA" sz="2400" dirty="0">
              <a:solidFill>
                <a:schemeClr val="accent3">
                  <a:lumMod val="50000"/>
                </a:schemeClr>
              </a:solidFill>
              <a:latin typeface="Calibri" pitchFamily="34" charset="0"/>
              <a:cs typeface="Calibri" pitchFamily="34" charset="0"/>
            </a:endParaRP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5299"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981075"/>
            <a:ext cx="8496300" cy="5632450"/>
          </a:xfrm>
          <a:prstGeom prst="rect">
            <a:avLst/>
          </a:prstGeom>
          <a:noFill/>
        </p:spPr>
        <p:txBody>
          <a:bodyPr>
            <a:spAutoFit/>
          </a:bodyPr>
          <a:lstStyle/>
          <a:p>
            <a:pPr>
              <a:defRPr/>
            </a:pPr>
            <a:r>
              <a:rPr lang="en-GB" sz="2400" dirty="0">
                <a:solidFill>
                  <a:schemeClr val="accent3">
                    <a:lumMod val="50000"/>
                  </a:schemeClr>
                </a:solidFill>
                <a:latin typeface="Calibri" pitchFamily="34" charset="0"/>
                <a:cs typeface="Calibri" pitchFamily="34" charset="0"/>
              </a:rPr>
              <a:t>For the purposes of losing weight, exercise is pretty much a waste of time. I’m not suggesting that you don’t do any exercise. Quite the reverse, I’m all in favour of it. I’m simply pointing out that if you expect to accelerate your weight loss by launching yourself into an extensive exercise regime then I’m afraid you’re going to be disappointed</a:t>
            </a:r>
            <a:r>
              <a:rPr lang="en-GB" sz="2400" dirty="0"/>
              <a:t>.  </a:t>
            </a:r>
          </a:p>
          <a:p>
            <a:pPr>
              <a:defRPr/>
            </a:pPr>
            <a:endParaRPr lang="en-ZA" sz="2400" dirty="0"/>
          </a:p>
          <a:p>
            <a:pPr>
              <a:defRPr/>
            </a:pPr>
            <a:r>
              <a:rPr lang="en-GB" sz="2400" dirty="0">
                <a:solidFill>
                  <a:schemeClr val="accent3">
                    <a:lumMod val="50000"/>
                  </a:schemeClr>
                </a:solidFill>
                <a:latin typeface="Calibri" pitchFamily="34" charset="0"/>
                <a:cs typeface="Calibri" pitchFamily="34" charset="0"/>
              </a:rPr>
              <a:t>Most exercise activities such as running, cycling, swimming etc. come in at about </a:t>
            </a:r>
            <a:r>
              <a:rPr lang="en-GB" sz="2400" b="1" dirty="0">
                <a:solidFill>
                  <a:srgbClr val="FF0000"/>
                </a:solidFill>
                <a:latin typeface="Calibri" pitchFamily="34" charset="0"/>
                <a:cs typeface="Calibri" pitchFamily="34" charset="0"/>
              </a:rPr>
              <a:t>400 calories PER HOUR</a:t>
            </a:r>
            <a:r>
              <a:rPr lang="en-GB" sz="2400" dirty="0">
                <a:solidFill>
                  <a:schemeClr val="accent3">
                    <a:lumMod val="50000"/>
                  </a:schemeClr>
                </a:solidFill>
                <a:latin typeface="Calibri" pitchFamily="34" charset="0"/>
                <a:cs typeface="Calibri" pitchFamily="34" charset="0"/>
              </a:rPr>
              <a:t>. Could you go running or swimming for an hour? Non-stop? No, I didn’t think so. Nor could I</a:t>
            </a:r>
            <a:r>
              <a:rPr lang="en-GB" sz="2400" dirty="0"/>
              <a:t>.</a:t>
            </a:r>
          </a:p>
          <a:p>
            <a:pPr>
              <a:defRPr/>
            </a:pPr>
            <a:endParaRPr lang="en-ZA" sz="2400" dirty="0"/>
          </a:p>
          <a:p>
            <a:pPr>
              <a:defRPr/>
            </a:pPr>
            <a:r>
              <a:rPr lang="en-GB" sz="2400" dirty="0">
                <a:solidFill>
                  <a:schemeClr val="accent3">
                    <a:lumMod val="50000"/>
                  </a:schemeClr>
                </a:solidFill>
                <a:latin typeface="Calibri" pitchFamily="34" charset="0"/>
                <a:cs typeface="Calibri" pitchFamily="34" charset="0"/>
              </a:rPr>
              <a:t>The other problem with exercise is that it makes you hungry. </a:t>
            </a:r>
          </a:p>
          <a:p>
            <a:pPr>
              <a:defRPr/>
            </a:pPr>
            <a:r>
              <a:rPr lang="en-GB" sz="2400" dirty="0">
                <a:solidFill>
                  <a:schemeClr val="accent3">
                    <a:lumMod val="50000"/>
                  </a:schemeClr>
                </a:solidFill>
                <a:latin typeface="Calibri" pitchFamily="34" charset="0"/>
                <a:cs typeface="Calibri" pitchFamily="34" charset="0"/>
              </a:rPr>
              <a:t>A rigorous workout at the gym and you come home</a:t>
            </a:r>
          </a:p>
          <a:p>
            <a:pPr>
              <a:defRPr/>
            </a:pPr>
            <a:r>
              <a:rPr lang="en-GB" sz="2400" dirty="0">
                <a:solidFill>
                  <a:schemeClr val="accent3">
                    <a:lumMod val="50000"/>
                  </a:schemeClr>
                </a:solidFill>
                <a:latin typeface="Calibri" pitchFamily="34" charset="0"/>
                <a:cs typeface="Calibri" pitchFamily="34" charset="0"/>
              </a:rPr>
              <a:t>wanting to eat everything in sight! That’s just what we </a:t>
            </a:r>
          </a:p>
          <a:p>
            <a:pPr>
              <a:defRPr/>
            </a:pPr>
            <a:r>
              <a:rPr lang="en-GB" sz="2400" dirty="0">
                <a:solidFill>
                  <a:schemeClr val="accent3">
                    <a:lumMod val="50000"/>
                  </a:schemeClr>
                </a:solidFill>
                <a:latin typeface="Calibri" pitchFamily="34" charset="0"/>
                <a:cs typeface="Calibri" pitchFamily="34" charset="0"/>
              </a:rPr>
              <a:t>want to avoid, so go easy on the exercise, especially at first.</a:t>
            </a:r>
          </a:p>
        </p:txBody>
      </p:sp>
      <p:sp>
        <p:nvSpPr>
          <p:cNvPr id="5" name="TextBox 4"/>
          <p:cNvSpPr txBox="1"/>
          <p:nvPr/>
        </p:nvSpPr>
        <p:spPr>
          <a:xfrm>
            <a:off x="323850" y="430213"/>
            <a:ext cx="8496300" cy="461962"/>
          </a:xfrm>
          <a:prstGeom prst="rect">
            <a:avLst/>
          </a:prstGeom>
          <a:noFill/>
        </p:spPr>
        <p:txBody>
          <a:bodyPr anchor="ctr">
            <a:spAutoFit/>
          </a:bodyPr>
          <a:lstStyle/>
          <a:p>
            <a:pPr algn="ctr">
              <a:defRPr/>
            </a:pPr>
            <a:r>
              <a:rPr lang="en-ZA" sz="2400" b="1" u="sng" dirty="0">
                <a:solidFill>
                  <a:srgbClr val="FF0000"/>
                </a:solidFill>
                <a:effectLst>
                  <a:outerShdw blurRad="38100" dist="38100" dir="2700000" algn="tl">
                    <a:srgbClr val="000000">
                      <a:alpha val="43137"/>
                    </a:srgbClr>
                  </a:outerShdw>
                </a:effectLst>
                <a:latin typeface="Stencil" pitchFamily="82" charset="0"/>
              </a:rPr>
              <a:t>Step ten: exercise</a:t>
            </a:r>
            <a:endParaRPr lang="en-GB" sz="2400" b="1" u="sng" dirty="0">
              <a:solidFill>
                <a:srgbClr val="FF0000"/>
              </a:solidFill>
              <a:effectLst>
                <a:outerShdw blurRad="38100" dist="38100" dir="2700000" algn="tl">
                  <a:srgbClr val="000000">
                    <a:alpha val="43137"/>
                  </a:srgbClr>
                </a:outerShdw>
              </a:effectLst>
              <a:latin typeface="Stencil" pitchFamily="82" charset="0"/>
            </a:endParaRP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6323"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95288" y="260350"/>
            <a:ext cx="8424862" cy="6278563"/>
          </a:xfrm>
          <a:prstGeom prst="rect">
            <a:avLst/>
          </a:prstGeom>
          <a:noFill/>
        </p:spPr>
        <p:txBody>
          <a:bodyPr>
            <a:spAutoFit/>
          </a:bodyPr>
          <a:lstStyle/>
          <a:p>
            <a:pPr>
              <a:defRPr/>
            </a:pPr>
            <a:endParaRPr lang="en-ZA" dirty="0"/>
          </a:p>
          <a:p>
            <a:pPr>
              <a:defRPr/>
            </a:pPr>
            <a:r>
              <a:rPr lang="en-ZA" sz="2400" dirty="0">
                <a:solidFill>
                  <a:schemeClr val="accent3">
                    <a:lumMod val="50000"/>
                  </a:schemeClr>
                </a:solidFill>
                <a:latin typeface="Calibri" pitchFamily="34" charset="0"/>
                <a:cs typeface="Calibri" pitchFamily="34" charset="0"/>
              </a:rPr>
              <a:t>This in no ways means you have to be </a:t>
            </a:r>
            <a:r>
              <a:rPr lang="en-ZA" sz="2400" b="1" dirty="0">
                <a:solidFill>
                  <a:srgbClr val="FF0000"/>
                </a:solidFill>
                <a:latin typeface="Calibri" pitchFamily="34" charset="0"/>
                <a:cs typeface="Calibri" pitchFamily="34" charset="0"/>
              </a:rPr>
              <a:t>SEDENTARY! </a:t>
            </a:r>
            <a:r>
              <a:rPr lang="en-ZA" sz="2400" dirty="0">
                <a:solidFill>
                  <a:schemeClr val="accent3">
                    <a:lumMod val="50000"/>
                  </a:schemeClr>
                </a:solidFill>
                <a:latin typeface="Calibri" pitchFamily="34" charset="0"/>
                <a:cs typeface="Calibri" pitchFamily="34" charset="0"/>
              </a:rPr>
              <a:t>No way! This is pretty controversial but then again they are the experts in losing weight! Anorexics, who are force fed, use “jiggling” to burn off extra energy. </a:t>
            </a:r>
            <a:r>
              <a:rPr lang="en-GB" sz="2400" dirty="0">
                <a:solidFill>
                  <a:schemeClr val="accent3">
                    <a:lumMod val="50000"/>
                  </a:schemeClr>
                </a:solidFill>
                <a:latin typeface="Calibri" pitchFamily="34" charset="0"/>
                <a:cs typeface="Calibri" pitchFamily="34" charset="0"/>
              </a:rPr>
              <a:t>That’s what I want you to do. Jiggle your arms and legs, your hands and your feet when sitting in front of the TV. Try to keep them moving as you’ll be burning off calories all the time. </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Another anorexic’s trick is to stand all the time rather than sit. The muscular effort involved with standing is all good calorie-burning activity and better than flopping into a chair! When watching TV or reading the paper, stand at a table and keep moving around a little.</a:t>
            </a:r>
          </a:p>
          <a:p>
            <a:pPr>
              <a:defRPr/>
            </a:pPr>
            <a:r>
              <a:rPr lang="en-ZA" sz="2400" dirty="0">
                <a:solidFill>
                  <a:schemeClr val="accent3">
                    <a:lumMod val="50000"/>
                  </a:schemeClr>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If you’re really fat ,standing up for long periods 			might be painful for your joints, try alternating 			positions  - stand for a period, then sit and jiggle 			for a few minutes!</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7347" name="Picture 2" descr="dirty_boot_prints_clipart.png"/>
          <p:cNvPicPr>
            <a:picLocks noChangeAspect="1"/>
          </p:cNvPicPr>
          <p:nvPr/>
        </p:nvPicPr>
        <p:blipFill>
          <a:blip r:embed="rId2" cstate="print">
            <a:grayscl/>
            <a:biLevel thresh="50000"/>
          </a:blip>
          <a:srcRect/>
          <a:stretch>
            <a:fillRect/>
          </a:stretch>
        </p:blipFill>
        <p:spPr bwMode="auto">
          <a:xfrm rot="1782483">
            <a:off x="585788" y="4805363"/>
            <a:ext cx="1441450" cy="2020887"/>
          </a:xfrm>
          <a:prstGeom prst="rect">
            <a:avLst/>
          </a:prstGeom>
          <a:noFill/>
          <a:ln w="9525">
            <a:noFill/>
            <a:miter lim="800000"/>
            <a:headEnd/>
            <a:tailEnd/>
          </a:ln>
        </p:spPr>
      </p:pic>
      <p:sp>
        <p:nvSpPr>
          <p:cNvPr id="4" name="TextBox 3"/>
          <p:cNvSpPr txBox="1"/>
          <p:nvPr/>
        </p:nvSpPr>
        <p:spPr>
          <a:xfrm>
            <a:off x="395288" y="260350"/>
            <a:ext cx="8424862" cy="7016750"/>
          </a:xfrm>
          <a:prstGeom prst="rect">
            <a:avLst/>
          </a:prstGeom>
          <a:noFill/>
        </p:spPr>
        <p:txBody>
          <a:bodyPr>
            <a:spAutoFit/>
          </a:bodyPr>
          <a:lstStyle/>
          <a:p>
            <a:pPr>
              <a:defRPr/>
            </a:pPr>
            <a:endParaRPr lang="en-ZA" dirty="0"/>
          </a:p>
          <a:p>
            <a:pPr>
              <a:defRPr/>
            </a:pPr>
            <a:r>
              <a:rPr lang="en-ZA" sz="2400" dirty="0">
                <a:solidFill>
                  <a:schemeClr val="accent3">
                    <a:lumMod val="50000"/>
                  </a:schemeClr>
                </a:solidFill>
                <a:latin typeface="Calibri" pitchFamily="34" charset="0"/>
                <a:cs typeface="Calibri" pitchFamily="34" charset="0"/>
              </a:rPr>
              <a:t>With time, you’ll find that the extra activity improves your fitness levels. </a:t>
            </a:r>
            <a:r>
              <a:rPr lang="en-GB" sz="2400" dirty="0">
                <a:solidFill>
                  <a:schemeClr val="accent3">
                    <a:lumMod val="50000"/>
                  </a:schemeClr>
                </a:solidFill>
                <a:latin typeface="Calibri" pitchFamily="34" charset="0"/>
                <a:cs typeface="Calibri" pitchFamily="34" charset="0"/>
              </a:rPr>
              <a:t>In which case </a:t>
            </a:r>
            <a:r>
              <a:rPr lang="en-GB" sz="2400" dirty="0">
                <a:solidFill>
                  <a:schemeClr val="accent3">
                    <a:lumMod val="50000"/>
                  </a:schemeClr>
                </a:solidFill>
                <a:latin typeface="Calibri" pitchFamily="34" charset="0"/>
                <a:cs typeface="Calibri" pitchFamily="34" charset="0"/>
              </a:rPr>
              <a:t>take the stairs not the elevator </a:t>
            </a:r>
            <a:r>
              <a:rPr lang="en-GB" sz="2400" dirty="0">
                <a:solidFill>
                  <a:schemeClr val="accent3">
                    <a:lumMod val="50000"/>
                  </a:schemeClr>
                </a:solidFill>
                <a:latin typeface="Calibri" pitchFamily="34" charset="0"/>
                <a:cs typeface="Calibri" pitchFamily="34" charset="0"/>
              </a:rPr>
              <a:t>or park six blocks away. This isn’t rocket science, just do whatever you can to increase your activity levels. </a:t>
            </a:r>
          </a:p>
          <a:p>
            <a:pPr>
              <a:defRPr/>
            </a:pPr>
            <a:endParaRPr lang="en-ZA"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A word of warning though, all this extra activity is going to increase your hunger levels! Losing weight and dealing with the hunger pangs is hard enough without adding another layer of difficulty on top. </a:t>
            </a:r>
          </a:p>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Just take things steadily here; this is a long term project, as I keep saying. In fact, the ultimate goal is to get you to change your 			attitude to food for the rest of your life. The new 			way that I’m trying to teach you here will become 			the norm, and you’ll look back on this period in 			your life when you got fat as an aberration.</a:t>
            </a:r>
          </a:p>
          <a:p>
            <a:pPr>
              <a:defRPr/>
            </a:pPr>
            <a:endParaRPr lang="en-GB" sz="2400" dirty="0">
              <a:solidFill>
                <a:schemeClr val="accent3">
                  <a:lumMod val="50000"/>
                </a:schemeClr>
              </a:solidFill>
              <a:latin typeface="Calibri" pitchFamily="34" charset="0"/>
              <a:cs typeface="Calibri" pitchFamily="34" charset="0"/>
            </a:endParaRP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8371" name="Picture 2" descr="dirty_boot_prints_clipart.png"/>
          <p:cNvPicPr>
            <a:picLocks noChangeAspect="1"/>
          </p:cNvPicPr>
          <p:nvPr/>
        </p:nvPicPr>
        <p:blipFill>
          <a:blip r:embed="rId2" cstate="print">
            <a:grayscl/>
            <a:biLevel thresh="50000"/>
          </a:blip>
          <a:srcRect/>
          <a:stretch>
            <a:fillRect/>
          </a:stretch>
        </p:blipFill>
        <p:spPr bwMode="auto">
          <a:xfrm rot="-1775301">
            <a:off x="7345363" y="4670425"/>
            <a:ext cx="1403350" cy="1970088"/>
          </a:xfrm>
          <a:prstGeom prst="rect">
            <a:avLst/>
          </a:prstGeom>
          <a:noFill/>
          <a:ln w="9525">
            <a:noFill/>
            <a:miter lim="800000"/>
            <a:headEnd/>
            <a:tailEnd/>
          </a:ln>
        </p:spPr>
      </p:pic>
      <p:sp>
        <p:nvSpPr>
          <p:cNvPr id="4" name="TextBox 3"/>
          <p:cNvSpPr txBox="1"/>
          <p:nvPr/>
        </p:nvSpPr>
        <p:spPr>
          <a:xfrm>
            <a:off x="323850" y="260350"/>
            <a:ext cx="8496300" cy="3416300"/>
          </a:xfrm>
          <a:prstGeom prst="rect">
            <a:avLst/>
          </a:prstGeom>
          <a:noFill/>
        </p:spPr>
        <p:txBody>
          <a:bodyPr>
            <a:spAutoFit/>
          </a:bodyPr>
          <a:lstStyle/>
          <a:p>
            <a:pPr>
              <a:buClr>
                <a:srgbClr val="FF0000"/>
              </a:buClr>
              <a:defRPr/>
            </a:pPr>
            <a:endParaRPr lang="en-ZA" sz="2400" dirty="0">
              <a:latin typeface="Calibri" pitchFamily="34" charset="0"/>
              <a:cs typeface="Calibri" pitchFamily="34" charset="0"/>
            </a:endParaRPr>
          </a:p>
          <a:p>
            <a:pPr>
              <a:buClr>
                <a:srgbClr val="FF0000"/>
              </a:buClr>
              <a:defRPr/>
            </a:pPr>
            <a:r>
              <a:rPr lang="en-ZA" sz="2400" b="1" dirty="0">
                <a:solidFill>
                  <a:srgbClr val="FF0000"/>
                </a:solidFill>
                <a:latin typeface="Calibri" pitchFamily="34" charset="0"/>
                <a:cs typeface="Calibri" pitchFamily="34" charset="0"/>
              </a:rPr>
              <a:t>Let’s Recap: </a:t>
            </a:r>
            <a:r>
              <a:rPr lang="en-GB" sz="2400" dirty="0">
                <a:solidFill>
                  <a:schemeClr val="accent3">
                    <a:lumMod val="50000"/>
                  </a:schemeClr>
                </a:solidFill>
                <a:latin typeface="Calibri" pitchFamily="34" charset="0"/>
                <a:cs typeface="Calibri" pitchFamily="34" charset="0"/>
              </a:rPr>
              <a:t>Trying to do lots of deliberate exercise from day one is likely to be counter-productive. You’ll just end up wanting to eat more. Instead simply incorporate a bit of extra walking and other activities into your day to begin to build up your fitness. Then you can join the gym, if you want, once you’re in the right condition to do so.</a:t>
            </a:r>
          </a:p>
          <a:p>
            <a:pPr>
              <a:buClr>
                <a:srgbClr val="FF0000"/>
              </a:buClr>
              <a:defRPr/>
            </a:pPr>
            <a:endParaRPr lang="en-ZA" sz="2400" dirty="0">
              <a:solidFill>
                <a:schemeClr val="accent3">
                  <a:lumMod val="50000"/>
                </a:schemeClr>
              </a:solidFill>
              <a:latin typeface="Calibri" pitchFamily="34" charset="0"/>
              <a:cs typeface="Calibri" pitchFamily="34" charset="0"/>
            </a:endParaRPr>
          </a:p>
          <a:p>
            <a:pPr lvl="1">
              <a:buClr>
                <a:srgbClr val="FF0000"/>
              </a:buCl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59395" name="Picture 2" descr="dirty_boot_prints_clipart.png"/>
          <p:cNvPicPr>
            <a:picLocks noChangeAspect="1"/>
          </p:cNvPicPr>
          <p:nvPr/>
        </p:nvPicPr>
        <p:blipFill>
          <a:blip r:embed="rId2" cstate="print">
            <a:grayscl/>
            <a:biLevel thresh="50000"/>
          </a:blip>
          <a:srcRect/>
          <a:stretch>
            <a:fillRect/>
          </a:stretch>
        </p:blipFill>
        <p:spPr bwMode="auto">
          <a:xfrm rot="-1775301">
            <a:off x="6894513" y="1027113"/>
            <a:ext cx="1262062" cy="1863725"/>
          </a:xfrm>
          <a:prstGeom prst="rect">
            <a:avLst/>
          </a:prstGeom>
          <a:noFill/>
          <a:ln w="9525">
            <a:noFill/>
            <a:miter lim="800000"/>
            <a:headEnd/>
            <a:tailEnd/>
          </a:ln>
        </p:spPr>
      </p:pic>
      <p:sp>
        <p:nvSpPr>
          <p:cNvPr id="4" name="TextBox 3"/>
          <p:cNvSpPr txBox="1"/>
          <p:nvPr/>
        </p:nvSpPr>
        <p:spPr>
          <a:xfrm>
            <a:off x="323850" y="328613"/>
            <a:ext cx="8496300" cy="1692275"/>
          </a:xfrm>
          <a:prstGeom prst="rect">
            <a:avLst/>
          </a:prstGeom>
          <a:noFill/>
        </p:spPr>
        <p:txBody>
          <a:bodyPr anchor="ctr">
            <a:spAutoFit/>
          </a:bodyPr>
          <a:lstStyle/>
          <a:p>
            <a:pPr algn="ctr">
              <a:defRPr/>
            </a:pPr>
            <a:endParaRPr lang="en-ZA" sz="3600" b="1" u="sng" dirty="0">
              <a:solidFill>
                <a:srgbClr val="FF0000"/>
              </a:solidFill>
              <a:effectLst>
                <a:outerShdw blurRad="38100" dist="38100" dir="2700000" algn="tl">
                  <a:srgbClr val="000000">
                    <a:alpha val="43137"/>
                  </a:srgbClr>
                </a:outerShdw>
              </a:effectLst>
              <a:latin typeface="Stencil" pitchFamily="82" charset="0"/>
            </a:endParaRPr>
          </a:p>
          <a:p>
            <a:pPr algn="ctr">
              <a:defRPr/>
            </a:pPr>
            <a:r>
              <a:rPr lang="en-ZA" sz="3200" b="1" u="sng" dirty="0">
                <a:solidFill>
                  <a:srgbClr val="FF0000"/>
                </a:solidFill>
                <a:effectLst>
                  <a:outerShdw blurRad="38100" dist="38100" dir="2700000" algn="tl">
                    <a:srgbClr val="000000">
                      <a:alpha val="43137"/>
                    </a:srgbClr>
                  </a:outerShdw>
                </a:effectLst>
                <a:latin typeface="Stencil" pitchFamily="82" charset="0"/>
              </a:rPr>
              <a:t>The message</a:t>
            </a:r>
          </a:p>
          <a:p>
            <a:pPr algn="ctr">
              <a:defRPr/>
            </a:pPr>
            <a:endParaRPr lang="en-GB" sz="3600" b="1" u="sng" dirty="0">
              <a:solidFill>
                <a:srgbClr val="FF0000"/>
              </a:solidFill>
              <a:effectLst>
                <a:outerShdw blurRad="38100" dist="38100" dir="2700000" algn="tl">
                  <a:srgbClr val="000000">
                    <a:alpha val="43137"/>
                  </a:srgbClr>
                </a:outerShdw>
              </a:effectLst>
              <a:latin typeface="Stencil" pitchFamily="82" charset="0"/>
            </a:endParaRPr>
          </a:p>
        </p:txBody>
      </p:sp>
      <p:sp>
        <p:nvSpPr>
          <p:cNvPr id="6" name="TextBox 5"/>
          <p:cNvSpPr txBox="1"/>
          <p:nvPr/>
        </p:nvSpPr>
        <p:spPr>
          <a:xfrm>
            <a:off x="323850" y="1403350"/>
            <a:ext cx="8496300" cy="4524375"/>
          </a:xfrm>
          <a:prstGeom prst="rect">
            <a:avLst/>
          </a:prstGeom>
          <a:noFill/>
        </p:spPr>
        <p:txBody>
          <a:bodyPr anchor="ctr">
            <a:spAutoFit/>
          </a:bodyPr>
          <a:lstStyle/>
          <a:p>
            <a:pPr>
              <a:defRPr/>
            </a:pPr>
            <a:r>
              <a:rPr lang="en-GB" sz="2400" dirty="0"/>
              <a:t> </a:t>
            </a:r>
          </a:p>
          <a:p>
            <a:pPr algn="ctr">
              <a:defRPr/>
            </a:pPr>
            <a:r>
              <a:rPr lang="en-GB" sz="2400" b="1" dirty="0">
                <a:solidFill>
                  <a:srgbClr val="FF0000"/>
                </a:solidFill>
                <a:effectLst>
                  <a:outerShdw blurRad="38100" dist="38100" dir="2700000" algn="tl">
                    <a:srgbClr val="000000">
                      <a:alpha val="43137"/>
                    </a:srgbClr>
                  </a:outerShdw>
                </a:effectLst>
                <a:latin typeface="Calibri" pitchFamily="34" charset="0"/>
                <a:cs typeface="Calibri" pitchFamily="34" charset="0"/>
              </a:rPr>
              <a:t>There is no easy way.</a:t>
            </a:r>
          </a:p>
          <a:p>
            <a:pPr algn="ctr">
              <a:defRPr/>
            </a:pPr>
            <a:r>
              <a:rPr lang="en-GB" sz="2400" b="1" dirty="0">
                <a:solidFill>
                  <a:srgbClr val="FF0000"/>
                </a:solidFill>
                <a:effectLst>
                  <a:outerShdw blurRad="38100" dist="38100" dir="2700000" algn="tl">
                    <a:srgbClr val="000000">
                      <a:alpha val="43137"/>
                    </a:srgbClr>
                  </a:outerShdw>
                </a:effectLst>
                <a:latin typeface="Calibri" pitchFamily="34" charset="0"/>
                <a:cs typeface="Calibri" pitchFamily="34" charset="0"/>
              </a:rPr>
              <a:t>Losing weight is hard.</a:t>
            </a:r>
          </a:p>
          <a:p>
            <a:pPr algn="ctr">
              <a:defRPr/>
            </a:pPr>
            <a:endParaRPr lang="en-GB" sz="24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a:p>
            <a:pPr algn="ctr">
              <a:defRPr/>
            </a:pPr>
            <a:r>
              <a:rPr lang="en-GB" sz="2400" dirty="0">
                <a:solidFill>
                  <a:schemeClr val="accent3">
                    <a:lumMod val="50000"/>
                  </a:schemeClr>
                </a:solidFill>
                <a:latin typeface="Calibri" pitchFamily="34" charset="0"/>
                <a:cs typeface="Calibri" pitchFamily="34" charset="0"/>
              </a:rPr>
              <a:t>I hope that by now, you’ve got the message. Losing weight is largely a matter of attitude. Attitude to your food and to the part that food plays in your daily life and also your attitude to yourself and your own body. Put food in the right place in your life and it will be much more controllable than it is now. Up to now you have been out of control. Food comes along and you vacuum it up.</a:t>
            </a:r>
          </a:p>
          <a:p>
            <a:pPr algn="ctr">
              <a:defRPr/>
            </a:pPr>
            <a:r>
              <a:rPr lang="en-GB" sz="2400" dirty="0">
                <a:solidFill>
                  <a:schemeClr val="accent3">
                    <a:lumMod val="50000"/>
                  </a:schemeClr>
                </a:solidFill>
                <a:latin typeface="Calibri" pitchFamily="34" charset="0"/>
                <a:cs typeface="Calibri" pitchFamily="34" charset="0"/>
              </a:rPr>
              <a:t> It’s no wonder you’ve become fat. </a:t>
            </a: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sp>
        <p:nvSpPr>
          <p:cNvPr id="4" name="TextBox 3"/>
          <p:cNvSpPr txBox="1"/>
          <p:nvPr/>
        </p:nvSpPr>
        <p:spPr>
          <a:xfrm>
            <a:off x="323850" y="431800"/>
            <a:ext cx="8496300" cy="5816600"/>
          </a:xfrm>
          <a:prstGeom prst="rect">
            <a:avLst/>
          </a:prstGeom>
          <a:noFill/>
        </p:spPr>
        <p:txBody>
          <a:bodyPr anchor="ctr">
            <a:spAutoFit/>
          </a:bodyPr>
          <a:lstStyle/>
          <a:p>
            <a:pPr>
              <a:defRPr/>
            </a:pPr>
            <a:endParaRPr lang="en-ZA" dirty="0"/>
          </a:p>
          <a:p>
            <a:pPr algn="ctr">
              <a:defRPr/>
            </a:pPr>
            <a:r>
              <a:rPr lang="en-GB" sz="2400" dirty="0">
                <a:solidFill>
                  <a:schemeClr val="accent3">
                    <a:lumMod val="50000"/>
                  </a:schemeClr>
                </a:solidFill>
                <a:latin typeface="Calibri" pitchFamily="34" charset="0"/>
                <a:cs typeface="Calibri" pitchFamily="34" charset="0"/>
              </a:rPr>
              <a:t>Motivation is the key to everything, and you need to keep yourself motivated as you move forward with this all-important project. So look at your fridge photos now and again, and compare the old you with the new one. As you see your body diminishing you’ll know that your new approach to life is working and more motivation will be the result. Also, make a note in your diary or on your cell phone calendar to </a:t>
            </a:r>
            <a:r>
              <a:rPr lang="en-GB" sz="2400" b="1" dirty="0">
                <a:solidFill>
                  <a:srgbClr val="FF0000"/>
                </a:solidFill>
                <a:latin typeface="Calibri" pitchFamily="34" charset="0"/>
                <a:cs typeface="Calibri" pitchFamily="34" charset="0"/>
              </a:rPr>
              <a:t>re-read this book once a month</a:t>
            </a:r>
            <a:r>
              <a:rPr lang="en-GB" sz="2400" dirty="0">
                <a:solidFill>
                  <a:schemeClr val="accent3">
                    <a:lumMod val="50000"/>
                  </a:schemeClr>
                </a:solidFill>
                <a:latin typeface="Calibri" pitchFamily="34" charset="0"/>
                <a:cs typeface="Calibri" pitchFamily="34" charset="0"/>
              </a:rPr>
              <a:t>. It’s easy to forget things after a while and a monthly re-read will revive the ideas and principles that you need to embrace. </a:t>
            </a:r>
          </a:p>
          <a:p>
            <a:pPr algn="ctr">
              <a:defRPr/>
            </a:pPr>
            <a:r>
              <a:rPr lang="en-GB" sz="2400" dirty="0">
                <a:solidFill>
                  <a:schemeClr val="accent3">
                    <a:lumMod val="50000"/>
                  </a:schemeClr>
                </a:solidFill>
                <a:latin typeface="Calibri" pitchFamily="34" charset="0"/>
                <a:cs typeface="Calibri" pitchFamily="34" charset="0"/>
              </a:rPr>
              <a:t>You’ve taken a great step forward and shown great strength of character in buying this book because it probably contains stuff that you’d rather not hear. And you have a huge challenge ahead of you. I hope, for your sake, and the sake of those who care about you, that the </a:t>
            </a:r>
            <a:r>
              <a:rPr lang="en-GB" sz="2400" b="1" dirty="0">
                <a:solidFill>
                  <a:srgbClr val="FF0000"/>
                </a:solidFill>
                <a:latin typeface="Calibri" pitchFamily="34" charset="0"/>
                <a:cs typeface="Calibri" pitchFamily="34" charset="0"/>
              </a:rPr>
              <a:t>WLBCE</a:t>
            </a:r>
            <a:r>
              <a:rPr lang="en-GB" sz="2400" dirty="0">
                <a:solidFill>
                  <a:schemeClr val="accent3">
                    <a:lumMod val="50000"/>
                  </a:schemeClr>
                </a:solidFill>
                <a:latin typeface="Calibri" pitchFamily="34" charset="0"/>
                <a:cs typeface="Calibri" pitchFamily="34" charset="0"/>
              </a:rPr>
              <a:t> has prepared you for it. </a:t>
            </a:r>
          </a:p>
          <a:p>
            <a:pPr>
              <a:defRPr/>
            </a:pPr>
            <a:endParaRPr lang="en-GB" dirty="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sp>
        <p:nvSpPr>
          <p:cNvPr id="4" name="TextBox 3"/>
          <p:cNvSpPr txBox="1"/>
          <p:nvPr/>
        </p:nvSpPr>
        <p:spPr>
          <a:xfrm>
            <a:off x="323850" y="701675"/>
            <a:ext cx="8496300" cy="5632450"/>
          </a:xfrm>
          <a:prstGeom prst="rect">
            <a:avLst/>
          </a:prstGeom>
          <a:noFill/>
        </p:spPr>
        <p:txBody>
          <a:bodyPr anchor="ctr">
            <a:spAutoFit/>
          </a:bodyPr>
          <a:lstStyle/>
          <a:p>
            <a:pPr algn="ctr">
              <a:defRPr/>
            </a:pPr>
            <a:endParaRPr lang="en-GB" sz="4000" b="1" dirty="0">
              <a:solidFill>
                <a:srgbClr val="FF0000"/>
              </a:solidFill>
              <a:latin typeface="Freestyle Script" pitchFamily="66" charset="0"/>
              <a:cs typeface="Calibri" pitchFamily="34" charset="0"/>
            </a:endParaRPr>
          </a:p>
          <a:p>
            <a:pPr algn="ctr">
              <a:defRPr/>
            </a:pPr>
            <a:endParaRPr lang="en-GB" sz="4000" b="1" dirty="0">
              <a:solidFill>
                <a:srgbClr val="FF0000"/>
              </a:solidFill>
              <a:latin typeface="Freestyle Script" pitchFamily="66" charset="0"/>
              <a:cs typeface="Calibri" pitchFamily="34" charset="0"/>
            </a:endParaRPr>
          </a:p>
          <a:p>
            <a:pPr algn="ctr">
              <a:defRPr/>
            </a:pPr>
            <a:r>
              <a:rPr lang="en-GB" sz="6000" dirty="0">
                <a:solidFill>
                  <a:srgbClr val="FF0000"/>
                </a:solidFill>
                <a:latin typeface="Freestyle Script" pitchFamily="66" charset="0"/>
                <a:cs typeface="Calibri" pitchFamily="34" charset="0"/>
              </a:rPr>
              <a:t>Now it’s over to you – I wish you well in your endeavours.</a:t>
            </a:r>
          </a:p>
          <a:p>
            <a:pPr algn="ctr">
              <a:defRPr/>
            </a:pPr>
            <a:r>
              <a:rPr lang="en-GB" sz="8000" dirty="0">
                <a:solidFill>
                  <a:srgbClr val="FF0000"/>
                </a:solidFill>
                <a:effectLst>
                  <a:outerShdw blurRad="38100" dist="38100" dir="2700000" algn="tl">
                    <a:srgbClr val="000000">
                      <a:alpha val="43137"/>
                    </a:srgbClr>
                  </a:outerShdw>
                </a:effectLst>
                <a:latin typeface="Freestyle Script" pitchFamily="66" charset="0"/>
              </a:rPr>
              <a:t>John Richards</a:t>
            </a:r>
          </a:p>
          <a:p>
            <a:pPr algn="ctr">
              <a:defRPr/>
            </a:pPr>
            <a:endParaRPr lang="en-GB" sz="8000" dirty="0">
              <a:solidFill>
                <a:srgbClr val="FF0000"/>
              </a:solidFill>
              <a:latin typeface="Freestyle Script" pitchFamily="66" charset="0"/>
            </a:endParaRPr>
          </a:p>
        </p:txBody>
      </p:sp>
      <p:pic>
        <p:nvPicPr>
          <p:cNvPr id="61444" name="Picture 2" descr="dirty_boot_prints_clipart.png"/>
          <p:cNvPicPr>
            <a:picLocks noChangeAspect="1"/>
          </p:cNvPicPr>
          <p:nvPr/>
        </p:nvPicPr>
        <p:blipFill>
          <a:blip r:embed="rId2" cstate="print">
            <a:grayscl/>
            <a:biLevel thresh="50000"/>
          </a:blip>
          <a:srcRect/>
          <a:stretch>
            <a:fillRect/>
          </a:stretch>
        </p:blipFill>
        <p:spPr bwMode="auto">
          <a:xfrm rot="1782483">
            <a:off x="930275" y="4364038"/>
            <a:ext cx="1382713" cy="19415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lvl="1">
              <a:spcBef>
                <a:spcPts val="600"/>
              </a:spcBef>
              <a:defRPr/>
            </a:pPr>
            <a:endParaRPr lang="en-ZA" sz="2800" dirty="0">
              <a:solidFill>
                <a:schemeClr val="accent3">
                  <a:lumMod val="50000"/>
                </a:schemeClr>
              </a:solidFill>
              <a:latin typeface="Times New Roman" pitchFamily="18" charset="0"/>
              <a:cs typeface="Times New Roman" pitchFamily="18" charset="0"/>
            </a:endParaRPr>
          </a:p>
          <a:p>
            <a:pPr lvl="1">
              <a:spcBef>
                <a:spcPts val="600"/>
              </a:spcBef>
              <a:defRPr/>
            </a:pPr>
            <a:endParaRPr lang="en-ZA" sz="3200" b="1" dirty="0">
              <a:solidFill>
                <a:schemeClr val="accent3">
                  <a:lumMod val="50000"/>
                </a:schemeClr>
              </a:solidFill>
              <a:latin typeface="Times New Roman" pitchFamily="18" charset="0"/>
              <a:cs typeface="Times New Roman" pitchFamily="18" charset="0"/>
            </a:endParaRPr>
          </a:p>
          <a:p>
            <a:pPr lvl="1">
              <a:spcBef>
                <a:spcPts val="600"/>
              </a:spcBef>
              <a:defRPr/>
            </a:pPr>
            <a:endParaRPr lang="en-GB" sz="3200" dirty="0">
              <a:solidFill>
                <a:schemeClr val="accent3">
                  <a:lumMod val="50000"/>
                </a:schemeClr>
              </a:solidFill>
              <a:latin typeface="Times New Roman" pitchFamily="18" charset="0"/>
              <a:cs typeface="Times New Roman" pitchFamily="18" charset="0"/>
            </a:endParaRPr>
          </a:p>
          <a:p>
            <a:pPr lvl="1">
              <a:buFont typeface="Courier New" pitchFamily="49" charset="0"/>
              <a:buChar char="o"/>
              <a:defRPr/>
            </a:pPr>
            <a:endParaRPr lang="en-GB" sz="3200" dirty="0">
              <a:solidFill>
                <a:srgbClr val="008000"/>
              </a:solidFill>
              <a:latin typeface="Times New Roman" pitchFamily="18" charset="0"/>
              <a:cs typeface="Times New Roman" pitchFamily="18" charset="0"/>
            </a:endParaRPr>
          </a:p>
        </p:txBody>
      </p:sp>
      <p:pic>
        <p:nvPicPr>
          <p:cNvPr id="7171" name="Picture 2" descr="dirty_boot_prints_clipart.png"/>
          <p:cNvPicPr>
            <a:picLocks noChangeAspect="1"/>
          </p:cNvPicPr>
          <p:nvPr/>
        </p:nvPicPr>
        <p:blipFill>
          <a:blip r:embed="rId2" cstate="print">
            <a:grayscl/>
            <a:biLevel thresh="50000"/>
          </a:blip>
          <a:srcRect/>
          <a:stretch>
            <a:fillRect/>
          </a:stretch>
        </p:blipFill>
        <p:spPr bwMode="auto">
          <a:xfrm rot="-1682210">
            <a:off x="7539038" y="4967288"/>
            <a:ext cx="1116012" cy="1566862"/>
          </a:xfrm>
          <a:prstGeom prst="rect">
            <a:avLst/>
          </a:prstGeom>
          <a:noFill/>
          <a:ln w="9525">
            <a:noFill/>
            <a:miter lim="800000"/>
            <a:headEnd/>
            <a:tailEnd/>
          </a:ln>
        </p:spPr>
      </p:pic>
      <p:sp>
        <p:nvSpPr>
          <p:cNvPr id="5" name="Title 4"/>
          <p:cNvSpPr>
            <a:spLocks noGrp="1"/>
          </p:cNvSpPr>
          <p:nvPr>
            <p:ph type="title"/>
          </p:nvPr>
        </p:nvSpPr>
        <p:spPr>
          <a:xfrm>
            <a:off x="457200" y="346075"/>
            <a:ext cx="8229600" cy="779463"/>
          </a:xfrm>
        </p:spPr>
        <p:txBody>
          <a:bodyPr rtlCol="0">
            <a:normAutofit fontScale="90000"/>
          </a:bodyPr>
          <a:lstStyle/>
          <a:p>
            <a:pPr fontAlgn="auto">
              <a:spcAft>
                <a:spcPts val="0"/>
              </a:spcAft>
              <a:defRPr/>
            </a:pPr>
            <a: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t/>
            </a:r>
            <a:b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br>
            <a: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t/>
            </a:r>
            <a:b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br>
            <a: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t/>
            </a:r>
            <a:b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br>
            <a: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t/>
            </a:r>
            <a:b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br>
            <a: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t/>
            </a:r>
            <a:b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br>
            <a:r>
              <a:rPr lang="en-ZA" sz="2400" b="1" u="sng" dirty="0" smtClean="0">
                <a:solidFill>
                  <a:srgbClr val="FF0000"/>
                </a:solidFill>
                <a:effectLst>
                  <a:outerShdw blurRad="38100" dist="38100" dir="2700000" algn="tl">
                    <a:srgbClr val="000000">
                      <a:alpha val="43137"/>
                    </a:srgbClr>
                  </a:outerShdw>
                </a:effectLst>
                <a:latin typeface="Stencil" pitchFamily="82" charset="0"/>
                <a:cs typeface="Times New Roman" pitchFamily="18" charset="0"/>
              </a:rPr>
              <a:t>STEP one: Preparation</a:t>
            </a:r>
            <a:r>
              <a:rPr lang="en-ZA" sz="2400" b="1" dirty="0" smtClean="0">
                <a:solidFill>
                  <a:srgbClr val="FF0000"/>
                </a:solidFill>
                <a:latin typeface="Stencil" pitchFamily="82" charset="0"/>
                <a:cs typeface="Times New Roman" pitchFamily="18" charset="0"/>
              </a:rPr>
              <a:t/>
            </a:r>
            <a:br>
              <a:rPr lang="en-ZA" sz="2400" b="1" dirty="0" smtClean="0">
                <a:solidFill>
                  <a:srgbClr val="FF0000"/>
                </a:solidFill>
                <a:latin typeface="Stencil" pitchFamily="82" charset="0"/>
                <a:cs typeface="Times New Roman" pitchFamily="18" charset="0"/>
              </a:rPr>
            </a:br>
            <a:r>
              <a:rPr lang="en-ZA" sz="2400" b="1" dirty="0" smtClean="0">
                <a:solidFill>
                  <a:srgbClr val="FF0000"/>
                </a:solidFill>
                <a:latin typeface="Stencil" pitchFamily="82" charset="0"/>
                <a:cs typeface="Times New Roman" pitchFamily="18" charset="0"/>
              </a:rPr>
              <a:t/>
            </a:r>
            <a:br>
              <a:rPr lang="en-ZA" sz="2400" b="1" dirty="0" smtClean="0">
                <a:solidFill>
                  <a:srgbClr val="FF0000"/>
                </a:solidFill>
                <a:latin typeface="Stencil" pitchFamily="82" charset="0"/>
                <a:cs typeface="Times New Roman" pitchFamily="18" charset="0"/>
              </a:rPr>
            </a:br>
            <a:r>
              <a:rPr lang="en-ZA" sz="2400" b="1" dirty="0" smtClean="0">
                <a:solidFill>
                  <a:srgbClr val="FF0000"/>
                </a:solidFill>
                <a:latin typeface="Stencil" pitchFamily="82" charset="0"/>
                <a:cs typeface="Times New Roman" pitchFamily="18" charset="0"/>
              </a:rPr>
              <a:t/>
            </a:r>
            <a:br>
              <a:rPr lang="en-ZA" sz="2400" b="1" dirty="0" smtClean="0">
                <a:solidFill>
                  <a:srgbClr val="FF0000"/>
                </a:solidFill>
                <a:latin typeface="Stencil" pitchFamily="82" charset="0"/>
                <a:cs typeface="Times New Roman" pitchFamily="18" charset="0"/>
              </a:rPr>
            </a:br>
            <a:r>
              <a:rPr lang="en-ZA" sz="2400" b="1" dirty="0" smtClean="0">
                <a:solidFill>
                  <a:srgbClr val="FF0000"/>
                </a:solidFill>
                <a:latin typeface="Stencil" pitchFamily="82" charset="0"/>
                <a:cs typeface="Times New Roman" pitchFamily="18" charset="0"/>
              </a:rPr>
              <a:t/>
            </a:r>
            <a:br>
              <a:rPr lang="en-ZA" sz="2400" b="1" dirty="0" smtClean="0">
                <a:solidFill>
                  <a:srgbClr val="FF0000"/>
                </a:solidFill>
                <a:latin typeface="Stencil" pitchFamily="82" charset="0"/>
                <a:cs typeface="Times New Roman" pitchFamily="18" charset="0"/>
              </a:rPr>
            </a:br>
            <a:r>
              <a:rPr lang="en-ZA" sz="2400" dirty="0" smtClean="0">
                <a:solidFill>
                  <a:srgbClr val="FF0000"/>
                </a:solidFill>
                <a:latin typeface="Times New Roman" pitchFamily="18" charset="0"/>
                <a:cs typeface="Times New Roman" pitchFamily="18" charset="0"/>
              </a:rPr>
              <a:t/>
            </a:r>
            <a:br>
              <a:rPr lang="en-ZA" sz="2400" dirty="0" smtClean="0">
                <a:solidFill>
                  <a:srgbClr val="FF0000"/>
                </a:solidFill>
                <a:latin typeface="Times New Roman" pitchFamily="18" charset="0"/>
                <a:cs typeface="Times New Roman" pitchFamily="18" charset="0"/>
              </a:rPr>
            </a:br>
            <a:endParaRPr lang="en-GB" sz="2800" b="1" dirty="0">
              <a:solidFill>
                <a:srgbClr val="FF0000"/>
              </a:solidFill>
              <a:latin typeface="Stencil" pitchFamily="82" charset="0"/>
              <a:cs typeface="Times New Roman" pitchFamily="18" charset="0"/>
            </a:endParaRPr>
          </a:p>
        </p:txBody>
      </p:sp>
      <p:sp>
        <p:nvSpPr>
          <p:cNvPr id="7" name="TextBox 6"/>
          <p:cNvSpPr txBox="1"/>
          <p:nvPr/>
        </p:nvSpPr>
        <p:spPr>
          <a:xfrm>
            <a:off x="323850" y="981075"/>
            <a:ext cx="8496300" cy="5632450"/>
          </a:xfrm>
          <a:prstGeom prst="rect">
            <a:avLst/>
          </a:prstGeom>
          <a:noFill/>
        </p:spPr>
        <p:txBody>
          <a:bodyPr>
            <a:spAutoFit/>
          </a:bodyPr>
          <a:lstStyle/>
          <a:p>
            <a:pPr>
              <a:defRPr/>
            </a:pPr>
            <a:r>
              <a:rPr lang="en-ZA" sz="2400" b="1" dirty="0">
                <a:solidFill>
                  <a:srgbClr val="FF0000"/>
                </a:solidFill>
                <a:latin typeface="Calibri" pitchFamily="34" charset="0"/>
                <a:cs typeface="Calibri" pitchFamily="34" charset="0"/>
              </a:rPr>
              <a:t>Motivation! Motivation! Motivation! </a:t>
            </a:r>
            <a:r>
              <a:rPr lang="en-ZA" sz="2400" dirty="0">
                <a:solidFill>
                  <a:schemeClr val="accent3">
                    <a:lumMod val="50000"/>
                  </a:schemeClr>
                </a:solidFill>
                <a:latin typeface="Calibri" pitchFamily="34" charset="0"/>
                <a:cs typeface="Calibri" pitchFamily="34" charset="0"/>
              </a:rPr>
              <a:t>Without it, I can make you a cast-iron promise that: </a:t>
            </a:r>
            <a:r>
              <a:rPr lang="en-ZA" sz="2400" b="1" dirty="0">
                <a:solidFill>
                  <a:srgbClr val="FF0000"/>
                </a:solidFill>
                <a:latin typeface="Calibri" pitchFamily="34" charset="0"/>
                <a:cs typeface="Calibri" pitchFamily="34" charset="0"/>
              </a:rPr>
              <a:t>You will FAIL! </a:t>
            </a:r>
            <a:r>
              <a:rPr lang="en-ZA" sz="2400" dirty="0">
                <a:solidFill>
                  <a:schemeClr val="accent3">
                    <a:lumMod val="50000"/>
                  </a:schemeClr>
                </a:solidFill>
                <a:latin typeface="Calibri" pitchFamily="34" charset="0"/>
                <a:cs typeface="Calibri" pitchFamily="34" charset="0"/>
              </a:rPr>
              <a:t>So, let’s start by building an unshakable fortress of motivation. In fact, by buying this book, you have set the motivation ball rolling. </a:t>
            </a:r>
            <a:r>
              <a:rPr lang="en-GB" sz="2400" dirty="0">
                <a:solidFill>
                  <a:schemeClr val="accent3">
                    <a:lumMod val="50000"/>
                  </a:schemeClr>
                </a:solidFill>
                <a:latin typeface="Calibri" pitchFamily="34" charset="0"/>
                <a:cs typeface="Calibri" pitchFamily="34" charset="0"/>
              </a:rPr>
              <a:t>Now, I’m going to help you develop that initial move and turn it into a rock-solid resolve that will get you losing weight at last. </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b="1" dirty="0">
                <a:solidFill>
                  <a:srgbClr val="FF0000"/>
                </a:solidFill>
                <a:latin typeface="Calibri" pitchFamily="34" charset="0"/>
                <a:cs typeface="Calibri" pitchFamily="34" charset="0"/>
              </a:rPr>
              <a:t>Okay, here we go . . . </a:t>
            </a:r>
            <a:r>
              <a:rPr lang="en-ZA" sz="2400" dirty="0">
                <a:solidFill>
                  <a:schemeClr val="accent3">
                    <a:lumMod val="50000"/>
                  </a:schemeClr>
                </a:solidFill>
                <a:latin typeface="Calibri" pitchFamily="34" charset="0"/>
                <a:cs typeface="Calibri" pitchFamily="34" charset="0"/>
              </a:rPr>
              <a:t>Take off your clothes and stand in front of a full-length mirror. Not a pretty sight, right? Well, not the whole truth either. You need to see yourself from a 3D perspective rather than just from the front! Get your partner or friend to </a:t>
            </a:r>
          </a:p>
          <a:p>
            <a:pPr>
              <a:defRPr/>
            </a:pPr>
            <a:r>
              <a:rPr lang="en-ZA" sz="2400" dirty="0">
                <a:solidFill>
                  <a:schemeClr val="accent3">
                    <a:lumMod val="50000"/>
                  </a:schemeClr>
                </a:solidFill>
                <a:latin typeface="Calibri" pitchFamily="34" charset="0"/>
                <a:cs typeface="Calibri" pitchFamily="34" charset="0"/>
              </a:rPr>
              <a:t>take pictures of or a video of you from different angles. Embarrassing, but a great motivator. Study those </a:t>
            </a:r>
          </a:p>
          <a:p>
            <a:pPr>
              <a:defRPr/>
            </a:pPr>
            <a:r>
              <a:rPr lang="en-ZA" sz="2400" dirty="0">
                <a:solidFill>
                  <a:schemeClr val="accent3">
                    <a:lumMod val="50000"/>
                  </a:schemeClr>
                </a:solidFill>
                <a:latin typeface="Calibri" pitchFamily="34" charset="0"/>
                <a:cs typeface="Calibri" pitchFamily="34" charset="0"/>
              </a:rPr>
              <a:t>pictures, stick a few on the fridge and let them be your </a:t>
            </a:r>
          </a:p>
          <a:p>
            <a:pPr>
              <a:defRPr/>
            </a:pPr>
            <a:r>
              <a:rPr lang="en-ZA" sz="2400" dirty="0">
                <a:solidFill>
                  <a:schemeClr val="accent3">
                    <a:lumMod val="50000"/>
                  </a:schemeClr>
                </a:solidFill>
                <a:latin typeface="Calibri" pitchFamily="34" charset="0"/>
                <a:cs typeface="Calibri" pitchFamily="34" charset="0"/>
              </a:rPr>
              <a:t>biggest motivation and strengthens your resolve.</a:t>
            </a:r>
            <a:endParaRPr lang="en-GB" sz="2400" dirty="0">
              <a:solidFill>
                <a:srgbClr val="FF0000"/>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lvl="1">
              <a:spcBef>
                <a:spcPts val="600"/>
              </a:spcBef>
              <a:defRPr/>
            </a:pPr>
            <a:endParaRPr lang="en-ZA" sz="2800" dirty="0">
              <a:solidFill>
                <a:schemeClr val="accent3">
                  <a:lumMod val="50000"/>
                </a:schemeClr>
              </a:solidFill>
              <a:latin typeface="Times New Roman" pitchFamily="18" charset="0"/>
              <a:cs typeface="Times New Roman" pitchFamily="18" charset="0"/>
            </a:endParaRPr>
          </a:p>
          <a:p>
            <a:pPr lvl="1">
              <a:spcBef>
                <a:spcPts val="600"/>
              </a:spcBef>
              <a:defRPr/>
            </a:pPr>
            <a:endParaRPr lang="en-GB" sz="3200" dirty="0">
              <a:solidFill>
                <a:schemeClr val="accent3">
                  <a:lumMod val="50000"/>
                </a:schemeClr>
              </a:solidFill>
              <a:latin typeface="Times New Roman" pitchFamily="18" charset="0"/>
              <a:cs typeface="Times New Roman" pitchFamily="18" charset="0"/>
            </a:endParaRPr>
          </a:p>
          <a:p>
            <a:pPr lvl="1">
              <a:buFont typeface="Courier New" pitchFamily="49" charset="0"/>
              <a:buChar char="o"/>
              <a:defRPr/>
            </a:pPr>
            <a:endParaRPr lang="en-GB" sz="3200" dirty="0">
              <a:solidFill>
                <a:srgbClr val="008000"/>
              </a:solidFill>
              <a:latin typeface="Times New Roman" pitchFamily="18" charset="0"/>
              <a:cs typeface="Times New Roman" pitchFamily="18" charset="0"/>
            </a:endParaRPr>
          </a:p>
        </p:txBody>
      </p:sp>
      <p:pic>
        <p:nvPicPr>
          <p:cNvPr id="8195" name="Picture 2" descr="dirty_boot_prints_clipart.png"/>
          <p:cNvPicPr>
            <a:picLocks noChangeAspect="1"/>
          </p:cNvPicPr>
          <p:nvPr/>
        </p:nvPicPr>
        <p:blipFill>
          <a:blip r:embed="rId2" cstate="print">
            <a:grayscl/>
            <a:biLevel thresh="50000"/>
          </a:blip>
          <a:srcRect/>
          <a:stretch>
            <a:fillRect/>
          </a:stretch>
        </p:blipFill>
        <p:spPr bwMode="auto">
          <a:xfrm rot="-1682210">
            <a:off x="7724775" y="4895850"/>
            <a:ext cx="1116013" cy="1566863"/>
          </a:xfrm>
          <a:prstGeom prst="rect">
            <a:avLst/>
          </a:prstGeom>
          <a:noFill/>
          <a:ln w="9525">
            <a:noFill/>
            <a:miter lim="800000"/>
            <a:headEnd/>
            <a:tailEnd/>
          </a:ln>
        </p:spPr>
      </p:pic>
      <p:sp>
        <p:nvSpPr>
          <p:cNvPr id="5" name="TextBox 4"/>
          <p:cNvSpPr txBox="1"/>
          <p:nvPr/>
        </p:nvSpPr>
        <p:spPr>
          <a:xfrm>
            <a:off x="323850" y="260350"/>
            <a:ext cx="8496300" cy="6370638"/>
          </a:xfrm>
          <a:prstGeom prst="rect">
            <a:avLst/>
          </a:prstGeom>
          <a:noFill/>
        </p:spPr>
        <p:txBody>
          <a:bodyPr>
            <a:spAutoFit/>
          </a:bodyPr>
          <a:lstStyle/>
          <a:p>
            <a:pPr>
              <a:defRPr/>
            </a:pPr>
            <a:endParaRPr lang="en-ZA" sz="2400" dirty="0">
              <a:solidFill>
                <a:schemeClr val="accent3">
                  <a:lumMod val="50000"/>
                </a:schemeClr>
              </a:solidFill>
              <a:latin typeface="Times New Roman" pitchFamily="18" charset="0"/>
              <a:cs typeface="Times New Roman" pitchFamily="18" charset="0"/>
            </a:endParaRPr>
          </a:p>
          <a:p>
            <a:pPr>
              <a:defRPr/>
            </a:pPr>
            <a:r>
              <a:rPr lang="en-ZA" sz="2400" dirty="0">
                <a:solidFill>
                  <a:schemeClr val="accent3">
                    <a:lumMod val="50000"/>
                  </a:schemeClr>
                </a:solidFill>
                <a:latin typeface="Calibri" pitchFamily="34" charset="0"/>
                <a:cs typeface="Calibri" pitchFamily="34" charset="0"/>
              </a:rPr>
              <a:t>Another huge motivator in the fight to lose weight is the impact to your health and life expectancy. Here are a few facts:</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b="1" dirty="0">
                <a:solidFill>
                  <a:srgbClr val="FF0000"/>
                </a:solidFill>
                <a:latin typeface="Calibri" pitchFamily="34" charset="0"/>
                <a:cs typeface="Calibri" pitchFamily="34" charset="0"/>
              </a:rPr>
              <a:t>Heart disease:		</a:t>
            </a:r>
            <a:r>
              <a:rPr lang="en-ZA" sz="2400" dirty="0">
                <a:solidFill>
                  <a:schemeClr val="accent3">
                    <a:lumMod val="50000"/>
                  </a:schemeClr>
                </a:solidFill>
                <a:latin typeface="Calibri" pitchFamily="34" charset="0"/>
                <a:cs typeface="Calibri" pitchFamily="34" charset="0"/>
              </a:rPr>
              <a:t>Fat deposits around the heart adds to the 				strain of the heart that is already pumping 				blood to excess tissue all over your body 				thus, increasing the possibility of a heart 				attack by 50%! In fat people, most heart 				attacks are fatal.</a:t>
            </a:r>
          </a:p>
          <a:p>
            <a:pPr>
              <a:defRPr/>
            </a:pPr>
            <a:endParaRPr lang="en-ZA" sz="2400" dirty="0">
              <a:solidFill>
                <a:schemeClr val="accent3">
                  <a:lumMod val="50000"/>
                </a:schemeClr>
              </a:solidFill>
              <a:latin typeface="Calibri" pitchFamily="34" charset="0"/>
              <a:cs typeface="Calibri" pitchFamily="34" charset="0"/>
            </a:endParaRPr>
          </a:p>
          <a:p>
            <a:pPr>
              <a:defRPr/>
            </a:pPr>
            <a:r>
              <a:rPr lang="en-ZA" sz="2400" b="1" dirty="0">
                <a:solidFill>
                  <a:srgbClr val="FF0000"/>
                </a:solidFill>
                <a:latin typeface="Calibri" pitchFamily="34" charset="0"/>
                <a:cs typeface="Calibri" pitchFamily="34" charset="0"/>
              </a:rPr>
              <a:t>Diabetes: </a:t>
            </a:r>
            <a:r>
              <a:rPr lang="en-ZA" sz="2400" dirty="0">
                <a:solidFill>
                  <a:srgbClr val="FF0000"/>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70% of fat people suffer from or will get 				Type 2 	diabetes. This can result in retinal 				damage, leading to blindness, and 					damage to the peripheral arteries which 				can mean amputations.</a:t>
            </a:r>
          </a:p>
          <a:p>
            <a:pPr>
              <a:defRPr/>
            </a:pPr>
            <a:endParaRPr lang="en-GB" sz="2400" dirty="0">
              <a:solidFill>
                <a:schemeClr val="accent3">
                  <a:lumMod val="50000"/>
                </a:schemeClr>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9219" name="Picture 1" descr="C:\Users\Annisa\Desktop\JohnPea\dirty_boot_prints_clipart.png"/>
          <p:cNvPicPr>
            <a:picLocks noChangeAspect="1" noChangeArrowheads="1"/>
          </p:cNvPicPr>
          <p:nvPr/>
        </p:nvPicPr>
        <p:blipFill>
          <a:blip r:embed="rId2" cstate="print">
            <a:grayscl/>
            <a:biLevel thresh="50000"/>
          </a:blip>
          <a:srcRect/>
          <a:stretch>
            <a:fillRect/>
          </a:stretch>
        </p:blipFill>
        <p:spPr bwMode="auto">
          <a:xfrm rot="1886632">
            <a:off x="620713" y="4892675"/>
            <a:ext cx="1258887" cy="1766888"/>
          </a:xfrm>
          <a:prstGeom prst="rect">
            <a:avLst/>
          </a:prstGeom>
          <a:noFill/>
          <a:ln w="9525">
            <a:noFill/>
            <a:miter lim="800000"/>
            <a:headEnd/>
            <a:tailEnd/>
          </a:ln>
        </p:spPr>
      </p:pic>
      <p:sp>
        <p:nvSpPr>
          <p:cNvPr id="6" name="TextBox 5"/>
          <p:cNvSpPr txBox="1"/>
          <p:nvPr/>
        </p:nvSpPr>
        <p:spPr>
          <a:xfrm>
            <a:off x="323850" y="260350"/>
            <a:ext cx="8496300" cy="6924675"/>
          </a:xfrm>
          <a:prstGeom prst="rect">
            <a:avLst/>
          </a:prstGeom>
          <a:noFill/>
        </p:spPr>
        <p:txBody>
          <a:bodyPr>
            <a:spAutoFit/>
          </a:bodyPr>
          <a:lstStyle/>
          <a:p>
            <a:pPr>
              <a:defRPr/>
            </a:pPr>
            <a:endParaRPr lang="en-US" b="1" dirty="0"/>
          </a:p>
          <a:p>
            <a:pPr>
              <a:defRPr/>
            </a:pPr>
            <a:r>
              <a:rPr lang="en-US" sz="2400" b="1" dirty="0">
                <a:solidFill>
                  <a:srgbClr val="FF0000"/>
                </a:solidFill>
                <a:latin typeface="Calibri" pitchFamily="34" charset="0"/>
                <a:cs typeface="Calibri" pitchFamily="34" charset="0"/>
              </a:rPr>
              <a:t>Stroke</a:t>
            </a:r>
            <a:r>
              <a:rPr lang="en-GB" sz="2400" dirty="0">
                <a:solidFill>
                  <a:srgbClr val="FF0000"/>
                </a:solidFill>
                <a:latin typeface="Calibri" pitchFamily="34" charset="0"/>
                <a:cs typeface="Calibri" pitchFamily="34" charset="0"/>
              </a:rPr>
              <a:t>:		</a:t>
            </a:r>
            <a:r>
              <a:rPr lang="en-GB" sz="2400" dirty="0">
                <a:solidFill>
                  <a:schemeClr val="accent3">
                    <a:lumMod val="50000"/>
                  </a:schemeClr>
                </a:solidFill>
                <a:latin typeface="Calibri" pitchFamily="34" charset="0"/>
                <a:cs typeface="Calibri" pitchFamily="34" charset="0"/>
              </a:rPr>
              <a:t>Long-term diets, rich in saturated fats lead to a build 		up of fatty deposits in your blood vessels. When 			these deposits break up, which they ultimately will 			when you get older, they will lodge in the brain 			resulting in paralysis and loss of vision and speech, 			or, of course, death.</a:t>
            </a:r>
          </a:p>
          <a:p>
            <a:pPr>
              <a:defRPr/>
            </a:pPr>
            <a:endParaRPr lang="en-GB" sz="2400" dirty="0">
              <a:solidFill>
                <a:schemeClr val="accent3">
                  <a:lumMod val="50000"/>
                </a:schemeClr>
              </a:solidFill>
              <a:latin typeface="Calibri" pitchFamily="34" charset="0"/>
              <a:cs typeface="Calibri" pitchFamily="34" charset="0"/>
            </a:endParaRPr>
          </a:p>
          <a:p>
            <a:pPr algn="ctr">
              <a:defRPr/>
            </a:pPr>
            <a:r>
              <a:rPr lang="en-GB" sz="2400" dirty="0">
                <a:solidFill>
                  <a:schemeClr val="accent3">
                    <a:lumMod val="50000"/>
                  </a:schemeClr>
                </a:solidFill>
                <a:latin typeface="Calibri" pitchFamily="34" charset="0"/>
                <a:cs typeface="Calibri" pitchFamily="34" charset="0"/>
              </a:rPr>
              <a:t>These are the most serious conditions, attributed to being greatly overweight. There are plenty more conditions, some of which you may already be aware of: painful feet and joints, caused by having an excess load to bear, breathing difficulties, loss of libido, skin rashes and sores, caused where folds of excess skin meet. 				</a:t>
            </a:r>
            <a:r>
              <a:rPr lang="en-GB" sz="2400" b="1" dirty="0">
                <a:solidFill>
                  <a:srgbClr val="FF0000"/>
                </a:solidFill>
                <a:latin typeface="Calibri" pitchFamily="34" charset="0"/>
                <a:cs typeface="Calibri" pitchFamily="34" charset="0"/>
              </a:rPr>
              <a:t>Stop Press! </a:t>
            </a:r>
            <a:r>
              <a:rPr lang="en-GB" sz="2400" dirty="0">
                <a:solidFill>
                  <a:schemeClr val="accent3">
                    <a:lumMod val="50000"/>
                  </a:schemeClr>
                </a:solidFill>
                <a:latin typeface="Calibri" pitchFamily="34" charset="0"/>
                <a:cs typeface="Calibri" pitchFamily="34" charset="0"/>
              </a:rPr>
              <a:t>Recent research suggests you have a 			greater chance of getting Alzheimer’s disease. The 			list goes on. . . . .</a:t>
            </a:r>
            <a:r>
              <a:rPr lang="en-GB" sz="2400" b="1" dirty="0">
                <a:solidFill>
                  <a:schemeClr val="accent3">
                    <a:lumMod val="50000"/>
                  </a:schemeClr>
                </a:solidFill>
                <a:latin typeface="Calibri" pitchFamily="34" charset="0"/>
                <a:cs typeface="Calibri" pitchFamily="34" charset="0"/>
              </a:rPr>
              <a:t> </a:t>
            </a:r>
            <a:r>
              <a:rPr lang="en-GB" sz="2400" b="1" dirty="0">
                <a:solidFill>
                  <a:srgbClr val="FF0000"/>
                </a:solidFill>
                <a:latin typeface="Calibri" pitchFamily="34" charset="0"/>
                <a:cs typeface="Calibri" pitchFamily="34" charset="0"/>
              </a:rPr>
              <a:t>One more thing: Knock at least 25% off your life expectancy too!</a:t>
            </a:r>
            <a:endParaRPr lang="en-GB" sz="2400" dirty="0">
              <a:solidFill>
                <a:srgbClr val="FF0000"/>
              </a:solidFill>
              <a:latin typeface="Calibri" pitchFamily="34" charset="0"/>
              <a:cs typeface="Calibri" pitchFamily="34" charset="0"/>
            </a:endParaRPr>
          </a:p>
          <a:p>
            <a:pPr>
              <a:defRPr/>
            </a:pPr>
            <a:endParaRPr lang="en-GB" sz="2400" dirty="0">
              <a:solidFill>
                <a:schemeClr val="accent3">
                  <a:lumMod val="50000"/>
                </a:schemeClr>
              </a:solidFill>
              <a:latin typeface="Calibri" pitchFamily="34" charset="0"/>
              <a:cs typeface="Calibri" pitchFamily="34" charset="0"/>
            </a:endParaRPr>
          </a:p>
          <a:p>
            <a:pPr>
              <a:defRPr/>
            </a:pPr>
            <a:endParaRPr lang="en-GB"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850" y="260350"/>
            <a:ext cx="8496300" cy="6337300"/>
          </a:xfrm>
          <a:prstGeom prst="rect">
            <a:avLst/>
          </a:prstGeom>
          <a:ln w="127000" cap="sq">
            <a:solidFill>
              <a:srgbClr val="008000"/>
            </a:solidFill>
            <a:prstDash val="dashDot"/>
            <a:bevel/>
          </a:ln>
        </p:spPr>
        <p:txBody>
          <a:bodyPr/>
          <a:lstStyle/>
          <a:p>
            <a:pPr marL="342900" indent="-342900">
              <a:spcBef>
                <a:spcPct val="20000"/>
              </a:spcBef>
              <a:defRPr/>
            </a:pPr>
            <a:endParaRPr lang="en-ZA" sz="20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endParaRPr>
          </a:p>
          <a:p>
            <a:pPr lvl="1">
              <a:defRPr/>
            </a:pPr>
            <a:r>
              <a:rPr lang="en-ZA" sz="3200" b="1" dirty="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ZA" sz="3200" b="1" dirty="0">
              <a:solidFill>
                <a:schemeClr val="accent3">
                  <a:lumMod val="50000"/>
                </a:schemeClr>
              </a:solidFill>
              <a:latin typeface="Times New Roman" pitchFamily="18" charset="0"/>
              <a:cs typeface="Times New Roman" pitchFamily="18" charset="0"/>
            </a:endParaRPr>
          </a:p>
        </p:txBody>
      </p:sp>
      <p:pic>
        <p:nvPicPr>
          <p:cNvPr id="10243" name="Picture 2" descr="dirty_boot_prints_clipart.png"/>
          <p:cNvPicPr>
            <a:picLocks noChangeAspect="1"/>
          </p:cNvPicPr>
          <p:nvPr/>
        </p:nvPicPr>
        <p:blipFill>
          <a:blip r:embed="rId2" cstate="print">
            <a:grayscl/>
            <a:biLevel thresh="50000"/>
          </a:blip>
          <a:srcRect/>
          <a:stretch>
            <a:fillRect/>
          </a:stretch>
        </p:blipFill>
        <p:spPr bwMode="auto">
          <a:xfrm rot="-1820457">
            <a:off x="7192963" y="4505325"/>
            <a:ext cx="1357312" cy="1906588"/>
          </a:xfrm>
          <a:prstGeom prst="rect">
            <a:avLst/>
          </a:prstGeom>
          <a:noFill/>
          <a:ln w="9525">
            <a:noFill/>
            <a:miter lim="800000"/>
            <a:headEnd/>
            <a:tailEnd/>
          </a:ln>
        </p:spPr>
      </p:pic>
      <p:sp>
        <p:nvSpPr>
          <p:cNvPr id="5" name="TextBox 4"/>
          <p:cNvSpPr txBox="1"/>
          <p:nvPr/>
        </p:nvSpPr>
        <p:spPr>
          <a:xfrm>
            <a:off x="323850" y="260350"/>
            <a:ext cx="8496300" cy="6340475"/>
          </a:xfrm>
          <a:prstGeom prst="rect">
            <a:avLst/>
          </a:prstGeom>
          <a:noFill/>
        </p:spPr>
        <p:txBody>
          <a:bodyPr>
            <a:spAutoFit/>
          </a:bodyPr>
          <a:lstStyle/>
          <a:p>
            <a:pPr>
              <a:defRPr/>
            </a:pPr>
            <a:endParaRPr lang="en-GB" sz="2400" dirty="0">
              <a:solidFill>
                <a:schemeClr val="accent3">
                  <a:lumMod val="50000"/>
                </a:schemeClr>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These issues relate to our appearance, our health and if that weren’t enough, we also need to think about how our fatness impinges on the sociological aspects of our lives. Fat people are less likely to get a good job. Fat people are less likely to have sexual partners. Fat people can’t run around with their kids on the beach. This weight problem is not just yours but it is about you and your whole life, your family, now and in the future. Think about this: </a:t>
            </a:r>
          </a:p>
          <a:p>
            <a:pPr algn="ctr">
              <a:defRPr/>
            </a:pPr>
            <a:r>
              <a:rPr lang="en-GB" sz="2400" b="1" dirty="0">
                <a:solidFill>
                  <a:srgbClr val="FF0000"/>
                </a:solidFill>
                <a:latin typeface="Calibri" pitchFamily="34" charset="0"/>
                <a:cs typeface="Calibri" pitchFamily="34" charset="0"/>
              </a:rPr>
              <a:t>Do you really want to carry on like you’re doing at present?</a:t>
            </a:r>
          </a:p>
          <a:p>
            <a:pPr algn="ctr">
              <a:defRPr/>
            </a:pPr>
            <a:endParaRPr lang="en-GB" sz="2400" b="1" i="1" dirty="0">
              <a:solidFill>
                <a:srgbClr val="FF0000"/>
              </a:solidFill>
              <a:latin typeface="Calibri" pitchFamily="34" charset="0"/>
              <a:cs typeface="Calibri" pitchFamily="34" charset="0"/>
            </a:endParaRPr>
          </a:p>
          <a:p>
            <a:pPr>
              <a:defRPr/>
            </a:pPr>
            <a:r>
              <a:rPr lang="en-GB" sz="2400" dirty="0">
                <a:solidFill>
                  <a:schemeClr val="accent3">
                    <a:lumMod val="50000"/>
                  </a:schemeClr>
                </a:solidFill>
                <a:latin typeface="Calibri" pitchFamily="34" charset="0"/>
                <a:cs typeface="Calibri" pitchFamily="34" charset="0"/>
              </a:rPr>
              <a:t>OK, that’s the motivation dealt with.....</a:t>
            </a:r>
            <a:r>
              <a:rPr lang="en-GB" sz="2400" b="1" dirty="0">
                <a:solidFill>
                  <a:schemeClr val="accent3">
                    <a:lumMod val="50000"/>
                  </a:schemeClr>
                </a:solidFill>
                <a:latin typeface="Calibri" pitchFamily="34" charset="0"/>
                <a:cs typeface="Calibri" pitchFamily="34" charset="0"/>
              </a:rPr>
              <a:t>Or is it?</a:t>
            </a:r>
            <a:r>
              <a:rPr lang="en-GB" sz="2400" dirty="0">
                <a:solidFill>
                  <a:schemeClr val="accent3">
                    <a:lumMod val="50000"/>
                  </a:schemeClr>
                </a:solidFill>
                <a:latin typeface="Calibri" pitchFamily="34" charset="0"/>
                <a:cs typeface="Calibri" pitchFamily="34" charset="0"/>
              </a:rPr>
              <a:t> We’re not putting off until tomorrow nor will there be any stuffing yourself </a:t>
            </a:r>
          </a:p>
          <a:p>
            <a:pPr>
              <a:defRPr/>
            </a:pPr>
            <a:r>
              <a:rPr lang="en-GB" sz="2400" dirty="0">
                <a:solidFill>
                  <a:schemeClr val="accent3">
                    <a:lumMod val="50000"/>
                  </a:schemeClr>
                </a:solidFill>
                <a:latin typeface="Calibri" pitchFamily="34" charset="0"/>
                <a:cs typeface="Calibri" pitchFamily="34" charset="0"/>
              </a:rPr>
              <a:t>before the diet starts! You will use the all the motivation </a:t>
            </a:r>
          </a:p>
          <a:p>
            <a:pPr>
              <a:defRPr/>
            </a:pPr>
            <a:r>
              <a:rPr lang="en-GB" sz="2400" dirty="0">
                <a:solidFill>
                  <a:schemeClr val="accent3">
                    <a:lumMod val="50000"/>
                  </a:schemeClr>
                </a:solidFill>
                <a:latin typeface="Calibri" pitchFamily="34" charset="0"/>
                <a:cs typeface="Calibri" pitchFamily="34" charset="0"/>
              </a:rPr>
              <a:t>you can muster and every ounce of steely resolve you have because . . . . . . . </a:t>
            </a:r>
            <a:endParaRPr lang="en-GB" sz="2400" b="1" dirty="0">
              <a:solidFill>
                <a:schemeClr val="accent3">
                  <a:lumMod val="50000"/>
                </a:schemeClr>
              </a:solidFill>
              <a:latin typeface="Calibri" pitchFamily="34" charset="0"/>
              <a:cs typeface="Calibri" pitchFamily="34" charset="0"/>
            </a:endParaRPr>
          </a:p>
          <a:p>
            <a:pPr algn="ctr">
              <a:defRPr/>
            </a:pPr>
            <a:r>
              <a:rPr lang="en-GB" sz="2800" b="1" dirty="0">
                <a:solidFill>
                  <a:srgbClr val="FF0000"/>
                </a:solidFill>
                <a:latin typeface="Calibri" pitchFamily="34" charset="0"/>
                <a:cs typeface="Calibri" pitchFamily="34" charset="0"/>
              </a:rPr>
              <a:t>IT STARTS HERE &amp; NOW! </a:t>
            </a:r>
          </a:p>
          <a:p>
            <a:pPr>
              <a:defRPr/>
            </a:pPr>
            <a:endParaRPr lang="en-GB"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2389</TotalTime>
  <Words>6861</Words>
  <Application>Microsoft Office PowerPoint</Application>
  <PresentationFormat>On-screen Show (4:3)</PresentationFormat>
  <Paragraphs>513</Paragraphs>
  <Slides>59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59</vt:i4>
      </vt:variant>
    </vt:vector>
  </HeadingPairs>
  <TitlesOfParts>
    <vt:vector size="67" baseType="lpstr">
      <vt:lpstr>Arial</vt:lpstr>
      <vt:lpstr>Calibri</vt:lpstr>
      <vt:lpstr>Stencil</vt:lpstr>
      <vt:lpstr>Times New Roman</vt:lpstr>
      <vt:lpstr>Courier New</vt:lpstr>
      <vt:lpstr>Wingdings</vt:lpstr>
      <vt:lpstr>Freestyle Script</vt:lpstr>
      <vt:lpstr>Office Theme</vt:lpstr>
      <vt:lpstr>  Weight Loss Boot Camp Extreme   Dieting is for wimps, THIS is how to lose weight  </vt:lpstr>
      <vt:lpstr>Slide 2</vt:lpstr>
      <vt:lpstr>Slide 3</vt:lpstr>
      <vt:lpstr>Slide 4</vt:lpstr>
      <vt:lpstr>Slide 5</vt:lpstr>
      <vt:lpstr>     STEP one: Preparation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Weight Loss Boot Camp Extreme Dieting is for wimps, THIS is how to lose weight </dc:title>
  <dc:creator>Annisa</dc:creator>
  <cp:lastModifiedBy>John Prendergast</cp:lastModifiedBy>
  <cp:revision>173</cp:revision>
  <dcterms:created xsi:type="dcterms:W3CDTF">2012-09-08T15:20:06Z</dcterms:created>
  <dcterms:modified xsi:type="dcterms:W3CDTF">2012-09-22T09:13:30Z</dcterms:modified>
</cp:coreProperties>
</file>